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0" r:id="rId23"/>
    <p:sldId id="281" r:id="rId24"/>
    <p:sldId id="282" r:id="rId25"/>
    <p:sldId id="283" r:id="rId26"/>
    <p:sldId id="284" r:id="rId27"/>
    <p:sldId id="285" r:id="rId28"/>
    <p:sldId id="300" r:id="rId29"/>
    <p:sldId id="301" r:id="rId30"/>
    <p:sldId id="302" r:id="rId31"/>
    <p:sldId id="303" r:id="rId32"/>
    <p:sldId id="304" r:id="rId33"/>
    <p:sldId id="305" r:id="rId34"/>
    <p:sldId id="306" r:id="rId35"/>
    <p:sldId id="307"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308" r:id="rId50"/>
    <p:sldId id="309" r:id="rId51"/>
    <p:sldId id="310" r:id="rId52"/>
    <p:sldId id="311" r:id="rId53"/>
    <p:sldId id="278" r:id="rId54"/>
    <p:sldId id="279" r:id="rId55"/>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4EDB14DA-9F33-4E86-AECE-274E2C746FCC}" type="datetimeFigureOut">
              <a:rPr lang="en-GB" smtClean="0"/>
              <a:t>15/12/2020</a:t>
            </a:fld>
            <a:endParaRPr lang="en-GB"/>
          </a:p>
        </p:txBody>
      </p:sp>
      <p:sp>
        <p:nvSpPr>
          <p:cNvPr id="4" name="Footer Placehold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8913D1F7-F376-471A-A73E-0ECF7F1696E5}" type="slidenum">
              <a:rPr lang="en-GB" smtClean="0"/>
              <a:t>‹#›</a:t>
            </a:fld>
            <a:endParaRPr lang="en-GB"/>
          </a:p>
        </p:txBody>
      </p:sp>
    </p:spTree>
    <p:extLst>
      <p:ext uri="{BB962C8B-B14F-4D97-AF65-F5344CB8AC3E}">
        <p14:creationId xmlns:p14="http://schemas.microsoft.com/office/powerpoint/2010/main" val="4252165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C0424559-B362-4B5F-A34E-A24C26DDC187}" type="datetimeFigureOut">
              <a:rPr lang="en-GB" smtClean="0"/>
              <a:t>15/12/2020</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8A80A19A-DEDA-4219-B58A-76D555E6A5C3}" type="slidenum">
              <a:rPr lang="en-GB" smtClean="0"/>
              <a:t>‹#›</a:t>
            </a:fld>
            <a:endParaRPr lang="en-GB"/>
          </a:p>
        </p:txBody>
      </p:sp>
    </p:spTree>
    <p:extLst>
      <p:ext uri="{BB962C8B-B14F-4D97-AF65-F5344CB8AC3E}">
        <p14:creationId xmlns:p14="http://schemas.microsoft.com/office/powerpoint/2010/main" val="608877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a:t>
            </a:fld>
            <a:endParaRPr lang="en-GB"/>
          </a:p>
        </p:txBody>
      </p:sp>
    </p:spTree>
    <p:extLst>
      <p:ext uri="{BB962C8B-B14F-4D97-AF65-F5344CB8AC3E}">
        <p14:creationId xmlns:p14="http://schemas.microsoft.com/office/powerpoint/2010/main" val="516981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Share the </a:t>
            </a:r>
            <a:r>
              <a:rPr lang="en-GB" b="1" baseline="0" dirty="0"/>
              <a:t>Year 1 Common Exception Words </a:t>
            </a:r>
            <a:r>
              <a:rPr lang="en-GB" baseline="0" dirty="0"/>
              <a:t>handout and explain that pupils need to be able to read and spell these words by the end of the year.</a:t>
            </a:r>
            <a:endParaRPr lang="en-GB" dirty="0"/>
          </a:p>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10</a:t>
            </a:fld>
            <a:endParaRPr lang="en-GB"/>
          </a:p>
        </p:txBody>
      </p:sp>
    </p:spTree>
    <p:extLst>
      <p:ext uri="{BB962C8B-B14F-4D97-AF65-F5344CB8AC3E}">
        <p14:creationId xmlns:p14="http://schemas.microsoft.com/office/powerpoint/2010/main" val="1398241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11</a:t>
            </a:fld>
            <a:endParaRPr lang="en-GB"/>
          </a:p>
        </p:txBody>
      </p:sp>
    </p:spTree>
    <p:extLst>
      <p:ext uri="{BB962C8B-B14F-4D97-AF65-F5344CB8AC3E}">
        <p14:creationId xmlns:p14="http://schemas.microsoft.com/office/powerpoint/2010/main" val="1018807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12</a:t>
            </a:fld>
            <a:endParaRPr lang="en-GB"/>
          </a:p>
        </p:txBody>
      </p:sp>
    </p:spTree>
    <p:extLst>
      <p:ext uri="{BB962C8B-B14F-4D97-AF65-F5344CB8AC3E}">
        <p14:creationId xmlns:p14="http://schemas.microsoft.com/office/powerpoint/2010/main" val="3745910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Share the </a:t>
            </a:r>
            <a:r>
              <a:rPr lang="en-GB" b="1" i="0" dirty="0"/>
              <a:t>Brilliant</a:t>
            </a:r>
            <a:r>
              <a:rPr lang="en-GB" b="1" i="0" baseline="0" dirty="0"/>
              <a:t> Book List Y1. </a:t>
            </a:r>
            <a:r>
              <a:rPr lang="en-GB" b="0" i="0" baseline="0" dirty="0"/>
              <a:t>Highlight that these are only suggestions of books that might be good to read together with your child throughout the year </a:t>
            </a:r>
            <a:r>
              <a:rPr lang="en-GB" b="0" i="0" baseline="0"/>
              <a:t>and do </a:t>
            </a:r>
            <a:r>
              <a:rPr lang="en-GB" b="0" i="0" baseline="0" dirty="0"/>
              <a:t>not provide an exhaustive list.</a:t>
            </a:r>
            <a:endParaRPr lang="en-GB" b="1" i="0" dirty="0"/>
          </a:p>
        </p:txBody>
      </p:sp>
      <p:sp>
        <p:nvSpPr>
          <p:cNvPr id="4" name="Slide Number Placeholder 3"/>
          <p:cNvSpPr>
            <a:spLocks noGrp="1"/>
          </p:cNvSpPr>
          <p:nvPr>
            <p:ph type="sldNum" sz="quarter" idx="10"/>
          </p:nvPr>
        </p:nvSpPr>
        <p:spPr/>
        <p:txBody>
          <a:bodyPr/>
          <a:lstStyle/>
          <a:p>
            <a:fld id="{FA521341-850D-40E1-BB3D-87946DC9B06D}" type="slidenum">
              <a:rPr lang="en-GB" smtClean="0"/>
              <a:t>13</a:t>
            </a:fld>
            <a:endParaRPr lang="en-GB"/>
          </a:p>
        </p:txBody>
      </p:sp>
    </p:spTree>
    <p:extLst>
      <p:ext uri="{BB962C8B-B14F-4D97-AF65-F5344CB8AC3E}">
        <p14:creationId xmlns:p14="http://schemas.microsoft.com/office/powerpoint/2010/main" val="1523929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Share</a:t>
            </a:r>
            <a:r>
              <a:rPr lang="en-GB" baseline="0" dirty="0"/>
              <a:t> some simple games and ideas that families can do together at home to inspire a culture of reading.</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17</a:t>
            </a:fld>
            <a:endParaRPr lang="en-GB"/>
          </a:p>
        </p:txBody>
      </p:sp>
    </p:spTree>
    <p:extLst>
      <p:ext uri="{BB962C8B-B14F-4D97-AF65-F5344CB8AC3E}">
        <p14:creationId xmlns:p14="http://schemas.microsoft.com/office/powerpoint/2010/main" val="3312065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Share</a:t>
            </a:r>
            <a:r>
              <a:rPr lang="en-GB" baseline="0" dirty="0"/>
              <a:t> some simple games and ideas that families can do together at home to inspire a culture of reading.</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18</a:t>
            </a:fld>
            <a:endParaRPr lang="en-GB"/>
          </a:p>
        </p:txBody>
      </p:sp>
    </p:spTree>
    <p:extLst>
      <p:ext uri="{BB962C8B-B14F-4D97-AF65-F5344CB8AC3E}">
        <p14:creationId xmlns:p14="http://schemas.microsoft.com/office/powerpoint/2010/main" val="1092016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Share</a:t>
            </a:r>
            <a:r>
              <a:rPr lang="en-GB" baseline="0" dirty="0"/>
              <a:t> some simple games and ideas that families can do together at home to inspire a culture of reading.</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19</a:t>
            </a:fld>
            <a:endParaRPr lang="en-GB"/>
          </a:p>
        </p:txBody>
      </p:sp>
    </p:spTree>
    <p:extLst>
      <p:ext uri="{BB962C8B-B14F-4D97-AF65-F5344CB8AC3E}">
        <p14:creationId xmlns:p14="http://schemas.microsoft.com/office/powerpoint/2010/main" val="3905417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Share</a:t>
            </a:r>
            <a:r>
              <a:rPr lang="en-GB" baseline="0" dirty="0"/>
              <a:t> some simple games and ideas that families can do together at home to inspire a culture of reading.</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20</a:t>
            </a:fld>
            <a:endParaRPr lang="en-GB"/>
          </a:p>
        </p:txBody>
      </p:sp>
    </p:spTree>
    <p:extLst>
      <p:ext uri="{BB962C8B-B14F-4D97-AF65-F5344CB8AC3E}">
        <p14:creationId xmlns:p14="http://schemas.microsoft.com/office/powerpoint/2010/main" val="2422177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Share</a:t>
            </a:r>
            <a:r>
              <a:rPr lang="en-GB" baseline="0" dirty="0"/>
              <a:t> some simple games and ideas that families can do together at home to inspire a culture of reading.</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21</a:t>
            </a:fld>
            <a:endParaRPr lang="en-GB"/>
          </a:p>
        </p:txBody>
      </p:sp>
    </p:spTree>
    <p:extLst>
      <p:ext uri="{BB962C8B-B14F-4D97-AF65-F5344CB8AC3E}">
        <p14:creationId xmlns:p14="http://schemas.microsoft.com/office/powerpoint/2010/main" val="618735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Twinkl" pitchFamily="2" charset="0"/>
              </a:rPr>
              <a:t>Review the National Curriculum aims</a:t>
            </a:r>
            <a:r>
              <a:rPr lang="en-GB" baseline="0" dirty="0">
                <a:latin typeface="Twinkl" pitchFamily="2" charset="0"/>
              </a:rPr>
              <a:t> for year 2, highlighting the importance of motivating children to read both at school and at home.</a:t>
            </a:r>
            <a:br>
              <a:rPr lang="en-GB" baseline="0" dirty="0">
                <a:latin typeface="Twinkl" pitchFamily="2" charset="0"/>
              </a:rPr>
            </a:br>
            <a:r>
              <a:rPr lang="en-GB" baseline="0" dirty="0">
                <a:latin typeface="Twinkl" pitchFamily="2" charset="0"/>
              </a:rPr>
              <a:t>Highlight some methods of supporting parents with motivating children to want to read.</a:t>
            </a:r>
            <a:br>
              <a:rPr lang="en-GB" baseline="0" dirty="0">
                <a:latin typeface="Twinkl" pitchFamily="2" charset="0"/>
              </a:rPr>
            </a:br>
            <a:r>
              <a:rPr lang="en-GB" baseline="0" dirty="0">
                <a:latin typeface="Twinkl" pitchFamily="2" charset="0"/>
              </a:rPr>
              <a:t>You may wish to mention the use of a reading reward chart to help children to get into good reading habits.</a:t>
            </a:r>
            <a:br>
              <a:rPr lang="en-GB" baseline="0" dirty="0">
                <a:latin typeface="Twinkl" pitchFamily="2" charset="0"/>
              </a:rPr>
            </a:br>
            <a:r>
              <a:rPr lang="en-GB" baseline="0" dirty="0">
                <a:latin typeface="Twinkl" pitchFamily="2" charset="0"/>
              </a:rPr>
              <a:t>Ensure that parent and carers also understand that a number of the skills needed will be developed by hearing adults read to them, not just necessarily by reading texts themselves. Discuss the impact of reading texts to children at a higher level than they can read for themselves in order to develop their vocabulary and understanding.</a:t>
            </a:r>
            <a:endParaRPr lang="en-GB" dirty="0">
              <a:latin typeface="Twinkl" pitchFamily="2" charset="0"/>
            </a:endParaRPr>
          </a:p>
        </p:txBody>
      </p:sp>
      <p:sp>
        <p:nvSpPr>
          <p:cNvPr id="4" name="Slide Number Placeholder 3"/>
          <p:cNvSpPr>
            <a:spLocks noGrp="1"/>
          </p:cNvSpPr>
          <p:nvPr>
            <p:ph type="sldNum" sz="quarter" idx="10"/>
          </p:nvPr>
        </p:nvSpPr>
        <p:spPr/>
        <p:txBody>
          <a:bodyPr/>
          <a:lstStyle/>
          <a:p>
            <a:fld id="{FA521341-850D-40E1-BB3D-87946DC9B06D}" type="slidenum">
              <a:rPr lang="en-GB" smtClean="0"/>
              <a:t>22</a:t>
            </a:fld>
            <a:endParaRPr lang="en-GB"/>
          </a:p>
        </p:txBody>
      </p:sp>
    </p:spTree>
    <p:extLst>
      <p:ext uri="{BB962C8B-B14F-4D97-AF65-F5344CB8AC3E}">
        <p14:creationId xmlns:p14="http://schemas.microsoft.com/office/powerpoint/2010/main" val="2995582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Twinkl" pitchFamily="2" charset="0"/>
              </a:rPr>
              <a:t>Review the National Curriculum aims</a:t>
            </a:r>
            <a:r>
              <a:rPr lang="en-GB" baseline="0" dirty="0">
                <a:latin typeface="Twinkl" pitchFamily="2" charset="0"/>
              </a:rPr>
              <a:t> for year 1, highlighting the importance of motivating children to read both at school and at home. Highlight some methods of supporting parents with motivating children to want to read. You may wish to mention the use of a reading reward chart to help children to get in good reading habits. Ensure that parent and carers also understand that a number of the skills needed will be developed by hearing adults read to them, not just necessarily by reading texts themselves. Discuss the impact of reading texts to children at a higher level than they can read for themselves in order to develop their vocabulary and understanding.</a:t>
            </a:r>
            <a:endParaRPr lang="en-GB" dirty="0">
              <a:latin typeface="Twinkl" pitchFamily="2" charset="0"/>
            </a:endParaRPr>
          </a:p>
        </p:txBody>
      </p:sp>
      <p:sp>
        <p:nvSpPr>
          <p:cNvPr id="4" name="Slide Number Placeholder 3"/>
          <p:cNvSpPr>
            <a:spLocks noGrp="1"/>
          </p:cNvSpPr>
          <p:nvPr>
            <p:ph type="sldNum" sz="quarter" idx="10"/>
          </p:nvPr>
        </p:nvSpPr>
        <p:spPr/>
        <p:txBody>
          <a:bodyPr/>
          <a:lstStyle/>
          <a:p>
            <a:fld id="{FA521341-850D-40E1-BB3D-87946DC9B06D}" type="slidenum">
              <a:rPr lang="en-GB" smtClean="0"/>
              <a:t>2</a:t>
            </a:fld>
            <a:endParaRPr lang="en-GB"/>
          </a:p>
        </p:txBody>
      </p:sp>
    </p:spTree>
    <p:extLst>
      <p:ext uri="{BB962C8B-B14F-4D97-AF65-F5344CB8AC3E}">
        <p14:creationId xmlns:p14="http://schemas.microsoft.com/office/powerpoint/2010/main" val="2350119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Twinkl" pitchFamily="2" charset="0"/>
              </a:rPr>
              <a:t>Cover</a:t>
            </a:r>
            <a:r>
              <a:rPr lang="en-GB" baseline="0" dirty="0">
                <a:latin typeface="Twinkl" pitchFamily="2" charset="0"/>
              </a:rPr>
              <a:t> some initial ideas of how parents and carers can support the aims highlighted on the previous slide.</a:t>
            </a:r>
            <a:br>
              <a:rPr lang="en-GB" baseline="0" dirty="0">
                <a:latin typeface="Twinkl" pitchFamily="2" charset="0"/>
              </a:rPr>
            </a:br>
            <a:r>
              <a:rPr lang="en-GB" baseline="0" dirty="0">
                <a:latin typeface="Twinkl" pitchFamily="2" charset="0"/>
              </a:rPr>
              <a:t>These ideas are also included in the </a:t>
            </a:r>
            <a:r>
              <a:rPr lang="en-GB" b="1" baseline="0" dirty="0">
                <a:latin typeface="Twinkl" pitchFamily="2" charset="0"/>
              </a:rPr>
              <a:t>Reading with Your Year 2 Child Parent Advice Booklet.</a:t>
            </a:r>
            <a:endParaRPr lang="en-GB" b="1" dirty="0">
              <a:latin typeface="Twinkl" pitchFamily="2" charset="0"/>
            </a:endParaRPr>
          </a:p>
        </p:txBody>
      </p:sp>
      <p:sp>
        <p:nvSpPr>
          <p:cNvPr id="4" name="Slide Number Placeholder 3"/>
          <p:cNvSpPr>
            <a:spLocks noGrp="1"/>
          </p:cNvSpPr>
          <p:nvPr>
            <p:ph type="sldNum" sz="quarter" idx="10"/>
          </p:nvPr>
        </p:nvSpPr>
        <p:spPr/>
        <p:txBody>
          <a:bodyPr/>
          <a:lstStyle/>
          <a:p>
            <a:fld id="{FA521341-850D-40E1-BB3D-87946DC9B06D}" type="slidenum">
              <a:rPr lang="en-GB" smtClean="0"/>
              <a:t>23</a:t>
            </a:fld>
            <a:endParaRPr lang="en-GB"/>
          </a:p>
        </p:txBody>
      </p:sp>
    </p:spTree>
    <p:extLst>
      <p:ext uri="{BB962C8B-B14F-4D97-AF65-F5344CB8AC3E}">
        <p14:creationId xmlns:p14="http://schemas.microsoft.com/office/powerpoint/2010/main" val="3242744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elements of the National Curriculum are expanded upon for parents and carers in the </a:t>
            </a:r>
            <a:r>
              <a:rPr lang="en-GB" b="1" baseline="0" dirty="0">
                <a:latin typeface="Twinkl" pitchFamily="2" charset="0"/>
              </a:rPr>
              <a:t>Reading with Your Year 2 Child Parent Advice Booklet.</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24</a:t>
            </a:fld>
            <a:endParaRPr lang="en-GB"/>
          </a:p>
        </p:txBody>
      </p:sp>
    </p:spTree>
    <p:extLst>
      <p:ext uri="{BB962C8B-B14F-4D97-AF65-F5344CB8AC3E}">
        <p14:creationId xmlns:p14="http://schemas.microsoft.com/office/powerpoint/2010/main" val="2615756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elements of the National Curriculum are expanded upon for parents and carers in the </a:t>
            </a:r>
            <a:r>
              <a:rPr lang="en-GB" b="1" baseline="0" dirty="0">
                <a:latin typeface="Twinkl" pitchFamily="2" charset="0"/>
              </a:rPr>
              <a:t>Reading with Your Year 2 Child Parent Advice Booklet.</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25</a:t>
            </a:fld>
            <a:endParaRPr lang="en-GB"/>
          </a:p>
        </p:txBody>
      </p:sp>
    </p:spTree>
    <p:extLst>
      <p:ext uri="{BB962C8B-B14F-4D97-AF65-F5344CB8AC3E}">
        <p14:creationId xmlns:p14="http://schemas.microsoft.com/office/powerpoint/2010/main" val="1454415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elements of the National Curriculum are expanded upon for parents and carers in the </a:t>
            </a:r>
            <a:r>
              <a:rPr lang="en-GB" b="1" baseline="0" dirty="0">
                <a:latin typeface="Twinkl" pitchFamily="2" charset="0"/>
              </a:rPr>
              <a:t>Reading with Your Year 2 Child Parent Advice Booklet.</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26</a:t>
            </a:fld>
            <a:endParaRPr lang="en-GB"/>
          </a:p>
        </p:txBody>
      </p:sp>
    </p:spTree>
    <p:extLst>
      <p:ext uri="{BB962C8B-B14F-4D97-AF65-F5344CB8AC3E}">
        <p14:creationId xmlns:p14="http://schemas.microsoft.com/office/powerpoint/2010/main" val="1439547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Share the </a:t>
            </a:r>
            <a:r>
              <a:rPr lang="en-GB" b="1" baseline="0" dirty="0"/>
              <a:t>Year 2 Common Exception Words </a:t>
            </a:r>
            <a:r>
              <a:rPr lang="en-GB" baseline="0" dirty="0"/>
              <a:t>handout and explain that pupils need to be able to read and spell these words by the end of the year.</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27</a:t>
            </a:fld>
            <a:endParaRPr lang="en-GB"/>
          </a:p>
        </p:txBody>
      </p:sp>
    </p:spTree>
    <p:extLst>
      <p:ext uri="{BB962C8B-B14F-4D97-AF65-F5344CB8AC3E}">
        <p14:creationId xmlns:p14="http://schemas.microsoft.com/office/powerpoint/2010/main" val="1808758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2C28CD-179B-4246-8659-B3D9E2B8D30F}" type="slidenum">
              <a:rPr lang="en-GB" smtClean="0"/>
              <a:t>29</a:t>
            </a:fld>
            <a:endParaRPr lang="en-GB"/>
          </a:p>
        </p:txBody>
      </p:sp>
    </p:spTree>
    <p:extLst>
      <p:ext uri="{BB962C8B-B14F-4D97-AF65-F5344CB8AC3E}">
        <p14:creationId xmlns:p14="http://schemas.microsoft.com/office/powerpoint/2010/main" val="617347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2C28CD-179B-4246-8659-B3D9E2B8D30F}" type="slidenum">
              <a:rPr lang="en-GB" smtClean="0"/>
              <a:t>30</a:t>
            </a:fld>
            <a:endParaRPr lang="en-GB"/>
          </a:p>
        </p:txBody>
      </p:sp>
    </p:spTree>
    <p:extLst>
      <p:ext uri="{BB962C8B-B14F-4D97-AF65-F5344CB8AC3E}">
        <p14:creationId xmlns:p14="http://schemas.microsoft.com/office/powerpoint/2010/main" val="2742882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2C28CD-179B-4246-8659-B3D9E2B8D30F}" type="slidenum">
              <a:rPr lang="en-GB" smtClean="0"/>
              <a:t>31</a:t>
            </a:fld>
            <a:endParaRPr lang="en-GB"/>
          </a:p>
        </p:txBody>
      </p:sp>
    </p:spTree>
    <p:extLst>
      <p:ext uri="{BB962C8B-B14F-4D97-AF65-F5344CB8AC3E}">
        <p14:creationId xmlns:p14="http://schemas.microsoft.com/office/powerpoint/2010/main" val="3140251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2C28CD-179B-4246-8659-B3D9E2B8D30F}" type="slidenum">
              <a:rPr lang="en-GB" smtClean="0"/>
              <a:t>32</a:t>
            </a:fld>
            <a:endParaRPr lang="en-GB"/>
          </a:p>
        </p:txBody>
      </p:sp>
    </p:spTree>
    <p:extLst>
      <p:ext uri="{BB962C8B-B14F-4D97-AF65-F5344CB8AC3E}">
        <p14:creationId xmlns:p14="http://schemas.microsoft.com/office/powerpoint/2010/main" val="1847556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2C28CD-179B-4246-8659-B3D9E2B8D30F}" type="slidenum">
              <a:rPr lang="en-GB" smtClean="0"/>
              <a:t>33</a:t>
            </a:fld>
            <a:endParaRPr lang="en-GB"/>
          </a:p>
        </p:txBody>
      </p:sp>
    </p:spTree>
    <p:extLst>
      <p:ext uri="{BB962C8B-B14F-4D97-AF65-F5344CB8AC3E}">
        <p14:creationId xmlns:p14="http://schemas.microsoft.com/office/powerpoint/2010/main" val="424530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Twinkl" pitchFamily="2" charset="0"/>
              </a:rPr>
              <a:t>Cover</a:t>
            </a:r>
            <a:r>
              <a:rPr lang="en-GB" baseline="0" dirty="0">
                <a:latin typeface="Twinkl" pitchFamily="2" charset="0"/>
              </a:rPr>
              <a:t> some initial ideas about how parents can support the National Curriculum aims highlighted on the previous slide.</a:t>
            </a:r>
            <a:br>
              <a:rPr lang="en-GB" baseline="0" dirty="0">
                <a:latin typeface="Twinkl" pitchFamily="2" charset="0"/>
              </a:rPr>
            </a:br>
            <a:r>
              <a:rPr lang="en-GB" baseline="0" dirty="0">
                <a:latin typeface="Twinkl" pitchFamily="2" charset="0"/>
              </a:rPr>
              <a:t>These ideas are also included in the </a:t>
            </a:r>
            <a:r>
              <a:rPr lang="en-GB" b="1" baseline="0" dirty="0">
                <a:latin typeface="Twinkl" pitchFamily="2" charset="0"/>
              </a:rPr>
              <a:t>Reading with Your Year 1 Child Parent Advice Booklet.</a:t>
            </a:r>
            <a:endParaRPr lang="en-GB" b="1" dirty="0">
              <a:latin typeface="Twinkl" pitchFamily="2" charset="0"/>
            </a:endParaRPr>
          </a:p>
        </p:txBody>
      </p:sp>
      <p:sp>
        <p:nvSpPr>
          <p:cNvPr id="4" name="Slide Number Placeholder 3"/>
          <p:cNvSpPr>
            <a:spLocks noGrp="1"/>
          </p:cNvSpPr>
          <p:nvPr>
            <p:ph type="sldNum" sz="quarter" idx="10"/>
          </p:nvPr>
        </p:nvSpPr>
        <p:spPr/>
        <p:txBody>
          <a:bodyPr/>
          <a:lstStyle/>
          <a:p>
            <a:fld id="{FA521341-850D-40E1-BB3D-87946DC9B06D}" type="slidenum">
              <a:rPr lang="en-GB" smtClean="0"/>
              <a:t>3</a:t>
            </a:fld>
            <a:endParaRPr lang="en-GB"/>
          </a:p>
        </p:txBody>
      </p:sp>
    </p:spTree>
    <p:extLst>
      <p:ext uri="{BB962C8B-B14F-4D97-AF65-F5344CB8AC3E}">
        <p14:creationId xmlns:p14="http://schemas.microsoft.com/office/powerpoint/2010/main" val="1812420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2C28CD-179B-4246-8659-B3D9E2B8D30F}" type="slidenum">
              <a:rPr lang="en-GB" smtClean="0"/>
              <a:t>34</a:t>
            </a:fld>
            <a:endParaRPr lang="en-GB"/>
          </a:p>
        </p:txBody>
      </p:sp>
    </p:spTree>
    <p:extLst>
      <p:ext uri="{BB962C8B-B14F-4D97-AF65-F5344CB8AC3E}">
        <p14:creationId xmlns:p14="http://schemas.microsoft.com/office/powerpoint/2010/main" val="1904530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2C28CD-179B-4246-8659-B3D9E2B8D30F}" type="slidenum">
              <a:rPr lang="en-GB" smtClean="0"/>
              <a:t>35</a:t>
            </a:fld>
            <a:endParaRPr lang="en-GB"/>
          </a:p>
        </p:txBody>
      </p:sp>
    </p:spTree>
    <p:extLst>
      <p:ext uri="{BB962C8B-B14F-4D97-AF65-F5344CB8AC3E}">
        <p14:creationId xmlns:p14="http://schemas.microsoft.com/office/powerpoint/2010/main" val="112324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parents and carers to the Year 2 SATs using the Totally </a:t>
            </a:r>
            <a:r>
              <a:rPr lang="en-GB" baseline="0" dirty="0" err="1"/>
              <a:t>Pawsome</a:t>
            </a:r>
            <a:r>
              <a:rPr lang="en-GB" baseline="0" dirty="0"/>
              <a:t> Gang to cover each content domain.</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36</a:t>
            </a:fld>
            <a:endParaRPr lang="en-GB"/>
          </a:p>
        </p:txBody>
      </p:sp>
    </p:spTree>
    <p:extLst>
      <p:ext uri="{BB962C8B-B14F-4D97-AF65-F5344CB8AC3E}">
        <p14:creationId xmlns:p14="http://schemas.microsoft.com/office/powerpoint/2010/main" val="705344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Share the </a:t>
            </a:r>
            <a:r>
              <a:rPr lang="en-GB" b="1" i="0" dirty="0"/>
              <a:t>Brilliant</a:t>
            </a:r>
            <a:r>
              <a:rPr lang="en-GB" b="1" i="0" baseline="0" dirty="0"/>
              <a:t> Book List Y2. </a:t>
            </a:r>
            <a:r>
              <a:rPr lang="en-GB" b="0" i="0" baseline="0" dirty="0"/>
              <a:t>Highlight that these are only suggestions of books that might be good to read together with your child throughout the year and does not provide an exhaustive list.</a:t>
            </a:r>
            <a:r>
              <a:rPr lang="en-GB" b="1" i="0" baseline="0" dirty="0"/>
              <a:t> </a:t>
            </a:r>
            <a:r>
              <a:rPr lang="en-GB" baseline="0" dirty="0"/>
              <a:t>Explain that it is important for children to find and read books that they are interested in so that they want to become lifelong readers.</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42</a:t>
            </a:fld>
            <a:endParaRPr lang="en-GB"/>
          </a:p>
        </p:txBody>
      </p:sp>
    </p:spTree>
    <p:extLst>
      <p:ext uri="{BB962C8B-B14F-4D97-AF65-F5344CB8AC3E}">
        <p14:creationId xmlns:p14="http://schemas.microsoft.com/office/powerpoint/2010/main" val="864716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Share</a:t>
            </a:r>
            <a:r>
              <a:rPr lang="en-GB" baseline="0" dirty="0"/>
              <a:t> some simple games and ideas that families can do together at home to inspire a culture of reading.</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46</a:t>
            </a:fld>
            <a:endParaRPr lang="en-GB"/>
          </a:p>
        </p:txBody>
      </p:sp>
    </p:spTree>
    <p:extLst>
      <p:ext uri="{BB962C8B-B14F-4D97-AF65-F5344CB8AC3E}">
        <p14:creationId xmlns:p14="http://schemas.microsoft.com/office/powerpoint/2010/main" val="3125955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Share</a:t>
            </a:r>
            <a:r>
              <a:rPr lang="en-GB" baseline="0" dirty="0"/>
              <a:t> some simple games and ideas that families can do together at home to inspire a culture of reading.</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47</a:t>
            </a:fld>
            <a:endParaRPr lang="en-GB"/>
          </a:p>
        </p:txBody>
      </p:sp>
    </p:spTree>
    <p:extLst>
      <p:ext uri="{BB962C8B-B14F-4D97-AF65-F5344CB8AC3E}">
        <p14:creationId xmlns:p14="http://schemas.microsoft.com/office/powerpoint/2010/main" val="2560656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Share</a:t>
            </a:r>
            <a:r>
              <a:rPr lang="en-GB" baseline="0" dirty="0"/>
              <a:t> some simple games and ideas that families can do together at home to inspire a culture of reading.</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48</a:t>
            </a:fld>
            <a:endParaRPr lang="en-GB"/>
          </a:p>
        </p:txBody>
      </p:sp>
    </p:spTree>
    <p:extLst>
      <p:ext uri="{BB962C8B-B14F-4D97-AF65-F5344CB8AC3E}">
        <p14:creationId xmlns:p14="http://schemas.microsoft.com/office/powerpoint/2010/main" val="359439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53</a:t>
            </a:fld>
            <a:endParaRPr lang="en-GB"/>
          </a:p>
        </p:txBody>
      </p:sp>
    </p:spTree>
    <p:extLst>
      <p:ext uri="{BB962C8B-B14F-4D97-AF65-F5344CB8AC3E}">
        <p14:creationId xmlns:p14="http://schemas.microsoft.com/office/powerpoint/2010/main" val="2489822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that parents and carers understand that the primary</a:t>
            </a:r>
            <a:r>
              <a:rPr lang="en-GB" baseline="0" dirty="0"/>
              <a:t> approach to developing reading skills in year 1 is using phonic knowledge. Phonics is taught in school on a daily basis and children focus on developing their understanding of a wide range of sounds. Highlight the sounds covered and their correct pronunciation.</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4</a:t>
            </a:fld>
            <a:endParaRPr lang="en-GB"/>
          </a:p>
        </p:txBody>
      </p:sp>
    </p:spTree>
    <p:extLst>
      <p:ext uri="{BB962C8B-B14F-4D97-AF65-F5344CB8AC3E}">
        <p14:creationId xmlns:p14="http://schemas.microsoft.com/office/powerpoint/2010/main" val="2722210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Highlight the sounds covered and their correct pronunciation.</a:t>
            </a:r>
            <a:br>
              <a:rPr lang="en-GB" baseline="0" dirty="0"/>
            </a:br>
            <a:r>
              <a:rPr lang="en-GB" baseline="0" dirty="0"/>
              <a:t>Share the sound mats that are included in the pack so that parents and carers are able to use them at home to support learning. </a:t>
            </a:r>
            <a:endParaRPr lang="en-GB" dirty="0"/>
          </a:p>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5</a:t>
            </a:fld>
            <a:endParaRPr lang="en-GB"/>
          </a:p>
        </p:txBody>
      </p:sp>
    </p:spTree>
    <p:extLst>
      <p:ext uri="{BB962C8B-B14F-4D97-AF65-F5344CB8AC3E}">
        <p14:creationId xmlns:p14="http://schemas.microsoft.com/office/powerpoint/2010/main" val="226974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 some of the suggested</a:t>
            </a:r>
            <a:r>
              <a:rPr lang="en-GB" baseline="0" dirty="0"/>
              <a:t> tips, particularly speaking in pure sounds like a robot.</a:t>
            </a:r>
            <a:br>
              <a:rPr lang="en-GB" baseline="0" dirty="0"/>
            </a:br>
            <a:r>
              <a:rPr lang="en-GB" baseline="0" dirty="0"/>
              <a:t>Explain that segmenting words in this way helps children to develop the skill of blending new words. </a:t>
            </a:r>
            <a:br>
              <a:rPr lang="en-GB" baseline="0" dirty="0"/>
            </a:br>
            <a:r>
              <a:rPr lang="en-GB" baseline="0" dirty="0"/>
              <a:t>Model segmenting and blending a number of words.</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6</a:t>
            </a:fld>
            <a:endParaRPr lang="en-GB"/>
          </a:p>
        </p:txBody>
      </p:sp>
    </p:spTree>
    <p:extLst>
      <p:ext uri="{BB962C8B-B14F-4D97-AF65-F5344CB8AC3E}">
        <p14:creationId xmlns:p14="http://schemas.microsoft.com/office/powerpoint/2010/main" val="561684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 some of the suggested</a:t>
            </a:r>
            <a:r>
              <a:rPr lang="en-GB" baseline="0" dirty="0"/>
              <a:t> tips, particularly speaking in pure sounds like a robot.</a:t>
            </a:r>
            <a:br>
              <a:rPr lang="en-GB" baseline="0" dirty="0"/>
            </a:br>
            <a:r>
              <a:rPr lang="en-GB" baseline="0" dirty="0"/>
              <a:t>Explain that segmenting words in this way helps children to develop the skill of blending new words. </a:t>
            </a:r>
            <a:br>
              <a:rPr lang="en-GB" baseline="0" dirty="0"/>
            </a:br>
            <a:r>
              <a:rPr lang="en-GB" baseline="0" dirty="0"/>
              <a:t>Model segmenting and blending a number of words.</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7</a:t>
            </a:fld>
            <a:endParaRPr lang="en-GB"/>
          </a:p>
        </p:txBody>
      </p:sp>
    </p:spTree>
    <p:extLst>
      <p:ext uri="{BB962C8B-B14F-4D97-AF65-F5344CB8AC3E}">
        <p14:creationId xmlns:p14="http://schemas.microsoft.com/office/powerpoint/2010/main" val="1977885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Introduce</a:t>
            </a:r>
            <a:r>
              <a:rPr lang="en-GB" altLang="en-US" baseline="0" dirty="0"/>
              <a:t> the year 1 phonics screening check which takes place each June. </a:t>
            </a:r>
            <a:r>
              <a:rPr lang="en-GB" altLang="en-US" dirty="0"/>
              <a:t>Pupils who have achieved the expected standard at the end of year 1 will have experience of decoding all of the types of words that appear in the year 1 phonics screening check. They will have extensive knowledge of grapheme-phoneme correspondence and they will be able to blend and read a range of words. Highlight</a:t>
            </a:r>
            <a:r>
              <a:rPr lang="en-GB" altLang="en-US" baseline="0" dirty="0"/>
              <a:t> the </a:t>
            </a:r>
            <a:r>
              <a:rPr lang="en-GB" altLang="en-US" b="1" baseline="0" dirty="0"/>
              <a:t>Guide for Parents Year 1 Phonics Screening Check </a:t>
            </a:r>
            <a:r>
              <a:rPr lang="en-GB" altLang="en-US" baseline="0" dirty="0"/>
              <a:t>handout included in the pack to give parents and carers more information.</a:t>
            </a:r>
            <a:endParaRPr lang="en-GB" altLang="en-US" dirty="0"/>
          </a:p>
          <a:p>
            <a:pPr eaLnBrk="1" hangingPunct="1">
              <a:spcBef>
                <a:spcPct val="0"/>
              </a:spcBef>
            </a:pPr>
            <a:endParaRPr lang="en-GB" altLang="en-US" dirty="0"/>
          </a:p>
        </p:txBody>
      </p:sp>
      <p:sp>
        <p:nvSpPr>
          <p:cNvPr id="4" name="Slide Number Placeholder 3"/>
          <p:cNvSpPr>
            <a:spLocks noGrp="1"/>
          </p:cNvSpPr>
          <p:nvPr>
            <p:ph type="sldNum" sz="quarter" idx="10"/>
          </p:nvPr>
        </p:nvSpPr>
        <p:spPr/>
        <p:txBody>
          <a:bodyPr/>
          <a:lstStyle/>
          <a:p>
            <a:fld id="{FA521341-850D-40E1-BB3D-87946DC9B06D}" type="slidenum">
              <a:rPr lang="en-GB" smtClean="0"/>
              <a:t>8</a:t>
            </a:fld>
            <a:endParaRPr lang="en-GB"/>
          </a:p>
        </p:txBody>
      </p:sp>
    </p:spTree>
    <p:extLst>
      <p:ext uri="{BB962C8B-B14F-4D97-AF65-F5344CB8AC3E}">
        <p14:creationId xmlns:p14="http://schemas.microsoft.com/office/powerpoint/2010/main" val="2013665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Show this</a:t>
            </a:r>
            <a:r>
              <a:rPr lang="en-GB" altLang="en-US" baseline="0" dirty="0"/>
              <a:t> example of words which could typically be seen in a phonics screening check. Explain that t</a:t>
            </a:r>
            <a:r>
              <a:rPr lang="en-GB" altLang="en-US" dirty="0"/>
              <a:t>he test includes</a:t>
            </a:r>
            <a:r>
              <a:rPr lang="en-GB" altLang="en-US" baseline="0" dirty="0"/>
              <a:t> 40 unseen words that the children need to read. Half of the words are real words and half of the words are pseudo words. </a:t>
            </a:r>
            <a:r>
              <a:rPr lang="en-GB" altLang="en-US" dirty="0"/>
              <a:t>Pseudo</a:t>
            </a:r>
            <a:r>
              <a:rPr lang="en-GB" altLang="en-US" baseline="0" dirty="0"/>
              <a:t> words (often referred to as ‘nonsense’ or ‘alien’</a:t>
            </a:r>
            <a:r>
              <a:rPr lang="en-GB" altLang="en-US" dirty="0"/>
              <a:t> words) are designed to test pure phonic ability rather than knowledge of commonly seen real words. Examples might include ‘</a:t>
            </a:r>
            <a:r>
              <a:rPr lang="en-GB" altLang="en-US" dirty="0" err="1"/>
              <a:t>baf</a:t>
            </a:r>
            <a:r>
              <a:rPr lang="en-GB" altLang="en-US" dirty="0"/>
              <a:t>’, ‘gip’, ‘</a:t>
            </a:r>
            <a:r>
              <a:rPr lang="en-GB" altLang="en-US" dirty="0" err="1"/>
              <a:t>leet</a:t>
            </a:r>
            <a:r>
              <a:rPr lang="en-GB" altLang="en-US" dirty="0"/>
              <a:t>’, ‘</a:t>
            </a:r>
            <a:r>
              <a:rPr lang="en-GB" altLang="en-US" dirty="0" err="1"/>
              <a:t>stoof</a:t>
            </a:r>
            <a:r>
              <a:rPr lang="en-GB" altLang="en-US" dirty="0"/>
              <a:t>’.</a:t>
            </a:r>
          </a:p>
        </p:txBody>
      </p:sp>
      <p:sp>
        <p:nvSpPr>
          <p:cNvPr id="4" name="Slide Number Placeholder 3"/>
          <p:cNvSpPr>
            <a:spLocks noGrp="1"/>
          </p:cNvSpPr>
          <p:nvPr>
            <p:ph type="sldNum" sz="quarter" idx="10"/>
          </p:nvPr>
        </p:nvSpPr>
        <p:spPr/>
        <p:txBody>
          <a:bodyPr/>
          <a:lstStyle/>
          <a:p>
            <a:fld id="{FA521341-850D-40E1-BB3D-87946DC9B06D}" type="slidenum">
              <a:rPr lang="en-GB" smtClean="0"/>
              <a:t>9</a:t>
            </a:fld>
            <a:endParaRPr lang="en-GB"/>
          </a:p>
        </p:txBody>
      </p:sp>
    </p:spTree>
    <p:extLst>
      <p:ext uri="{BB962C8B-B14F-4D97-AF65-F5344CB8AC3E}">
        <p14:creationId xmlns:p14="http://schemas.microsoft.com/office/powerpoint/2010/main" val="757575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82CF225-9B35-45CF-BB5A-E4EDFF6BD475}"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7432CC-13A3-43C9-AEFD-02FAA743D7F1}" type="slidenum">
              <a:rPr lang="en-GB" smtClean="0"/>
              <a:t>‹#›</a:t>
            </a:fld>
            <a:endParaRPr lang="en-GB"/>
          </a:p>
        </p:txBody>
      </p:sp>
    </p:spTree>
    <p:extLst>
      <p:ext uri="{BB962C8B-B14F-4D97-AF65-F5344CB8AC3E}">
        <p14:creationId xmlns:p14="http://schemas.microsoft.com/office/powerpoint/2010/main" val="297096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2CF225-9B35-45CF-BB5A-E4EDFF6BD475}"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7432CC-13A3-43C9-AEFD-02FAA743D7F1}" type="slidenum">
              <a:rPr lang="en-GB" smtClean="0"/>
              <a:t>‹#›</a:t>
            </a:fld>
            <a:endParaRPr lang="en-GB"/>
          </a:p>
        </p:txBody>
      </p:sp>
    </p:spTree>
    <p:extLst>
      <p:ext uri="{BB962C8B-B14F-4D97-AF65-F5344CB8AC3E}">
        <p14:creationId xmlns:p14="http://schemas.microsoft.com/office/powerpoint/2010/main" val="403091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2CF225-9B35-45CF-BB5A-E4EDFF6BD475}"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7432CC-13A3-43C9-AEFD-02FAA743D7F1}" type="slidenum">
              <a:rPr lang="en-GB" smtClean="0"/>
              <a:t>‹#›</a:t>
            </a:fld>
            <a:endParaRPr lang="en-GB"/>
          </a:p>
        </p:txBody>
      </p:sp>
    </p:spTree>
    <p:extLst>
      <p:ext uri="{BB962C8B-B14F-4D97-AF65-F5344CB8AC3E}">
        <p14:creationId xmlns:p14="http://schemas.microsoft.com/office/powerpoint/2010/main" val="934416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63690" y="6196126"/>
            <a:ext cx="768660" cy="580719"/>
          </a:xfrm>
          <a:prstGeom prst="rect">
            <a:avLst/>
          </a:prstGeom>
        </p:spPr>
      </p:pic>
    </p:spTree>
    <p:extLst>
      <p:ext uri="{BB962C8B-B14F-4D97-AF65-F5344CB8AC3E}">
        <p14:creationId xmlns:p14="http://schemas.microsoft.com/office/powerpoint/2010/main" val="36577255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807687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7538729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5815715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6093043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5311063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8756575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7975737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2CF225-9B35-45CF-BB5A-E4EDFF6BD475}"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7432CC-13A3-43C9-AEFD-02FAA743D7F1}" type="slidenum">
              <a:rPr lang="en-GB" smtClean="0"/>
              <a:t>‹#›</a:t>
            </a:fld>
            <a:endParaRPr lang="en-GB"/>
          </a:p>
        </p:txBody>
      </p:sp>
    </p:spTree>
    <p:extLst>
      <p:ext uri="{BB962C8B-B14F-4D97-AF65-F5344CB8AC3E}">
        <p14:creationId xmlns:p14="http://schemas.microsoft.com/office/powerpoint/2010/main" val="2011977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0620626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4729369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3845217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493078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4395449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2719485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5193692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777492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3729774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38303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2CF225-9B35-45CF-BB5A-E4EDFF6BD475}"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7432CC-13A3-43C9-AEFD-02FAA743D7F1}" type="slidenum">
              <a:rPr lang="en-GB" smtClean="0"/>
              <a:t>‹#›</a:t>
            </a:fld>
            <a:endParaRPr lang="en-GB"/>
          </a:p>
        </p:txBody>
      </p:sp>
    </p:spTree>
    <p:extLst>
      <p:ext uri="{BB962C8B-B14F-4D97-AF65-F5344CB8AC3E}">
        <p14:creationId xmlns:p14="http://schemas.microsoft.com/office/powerpoint/2010/main" val="1911828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2281641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0506221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497254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4360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63690" y="6196126"/>
            <a:ext cx="768660" cy="580719"/>
          </a:xfrm>
          <a:prstGeom prst="rect">
            <a:avLst/>
          </a:prstGeom>
        </p:spPr>
      </p:pic>
    </p:spTree>
    <p:extLst>
      <p:ext uri="{BB962C8B-B14F-4D97-AF65-F5344CB8AC3E}">
        <p14:creationId xmlns:p14="http://schemas.microsoft.com/office/powerpoint/2010/main" val="11076988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1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5157512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2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582070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3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6548988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4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462461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5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072431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82CF225-9B35-45CF-BB5A-E4EDFF6BD475}" type="datetimeFigureOut">
              <a:rPr lang="en-GB" smtClean="0"/>
              <a:t>15/12/2020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7432CC-13A3-43C9-AEFD-02FAA743D7F1}" type="slidenum">
              <a:rPr lang="en-GB" smtClean="0"/>
              <a:t>‹#›</a:t>
            </a:fld>
            <a:endParaRPr lang="en-GB"/>
          </a:p>
        </p:txBody>
      </p:sp>
    </p:spTree>
    <p:extLst>
      <p:ext uri="{BB962C8B-B14F-4D97-AF65-F5344CB8AC3E}">
        <p14:creationId xmlns:p14="http://schemas.microsoft.com/office/powerpoint/2010/main" val="2157992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6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6108698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7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8277993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8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1948806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9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2388805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0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6741636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1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1046798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2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0502061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3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1702197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4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2783893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5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5735101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82CF225-9B35-45CF-BB5A-E4EDFF6BD475}" type="datetimeFigureOut">
              <a:rPr lang="en-GB" smtClean="0"/>
              <a:t>15/12/2020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7432CC-13A3-43C9-AEFD-02FAA743D7F1}" type="slidenum">
              <a:rPr lang="en-GB" smtClean="0"/>
              <a:t>‹#›</a:t>
            </a:fld>
            <a:endParaRPr lang="en-GB"/>
          </a:p>
        </p:txBody>
      </p:sp>
    </p:spTree>
    <p:extLst>
      <p:ext uri="{BB962C8B-B14F-4D97-AF65-F5344CB8AC3E}">
        <p14:creationId xmlns:p14="http://schemas.microsoft.com/office/powerpoint/2010/main" val="12410215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6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508131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7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219362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8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9974304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9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0685680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82CF225-9B35-45CF-BB5A-E4EDFF6BD475}" type="datetimeFigureOut">
              <a:rPr lang="en-GB" smtClean="0"/>
              <a:t>15/12/2020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7432CC-13A3-43C9-AEFD-02FAA743D7F1}" type="slidenum">
              <a:rPr lang="en-GB" smtClean="0"/>
              <a:t>‹#›</a:t>
            </a:fld>
            <a:endParaRPr lang="en-GB"/>
          </a:p>
        </p:txBody>
      </p:sp>
    </p:spTree>
    <p:extLst>
      <p:ext uri="{BB962C8B-B14F-4D97-AF65-F5344CB8AC3E}">
        <p14:creationId xmlns:p14="http://schemas.microsoft.com/office/powerpoint/2010/main" val="573257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CF225-9B35-45CF-BB5A-E4EDFF6BD475}" type="datetimeFigureOut">
              <a:rPr lang="en-GB" smtClean="0"/>
              <a:t>15/12/2020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7432CC-13A3-43C9-AEFD-02FAA743D7F1}" type="slidenum">
              <a:rPr lang="en-GB" smtClean="0"/>
              <a:t>‹#›</a:t>
            </a:fld>
            <a:endParaRPr lang="en-GB"/>
          </a:p>
        </p:txBody>
      </p:sp>
    </p:spTree>
    <p:extLst>
      <p:ext uri="{BB962C8B-B14F-4D97-AF65-F5344CB8AC3E}">
        <p14:creationId xmlns:p14="http://schemas.microsoft.com/office/powerpoint/2010/main" val="1380819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2CF225-9B35-45CF-BB5A-E4EDFF6BD475}" type="datetimeFigureOut">
              <a:rPr lang="en-GB" smtClean="0"/>
              <a:t>15/12/2020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7432CC-13A3-43C9-AEFD-02FAA743D7F1}" type="slidenum">
              <a:rPr lang="en-GB" smtClean="0"/>
              <a:t>‹#›</a:t>
            </a:fld>
            <a:endParaRPr lang="en-GB"/>
          </a:p>
        </p:txBody>
      </p:sp>
    </p:spTree>
    <p:extLst>
      <p:ext uri="{BB962C8B-B14F-4D97-AF65-F5344CB8AC3E}">
        <p14:creationId xmlns:p14="http://schemas.microsoft.com/office/powerpoint/2010/main" val="21427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2CF225-9B35-45CF-BB5A-E4EDFF6BD475}" type="datetimeFigureOut">
              <a:rPr lang="en-GB" smtClean="0"/>
              <a:t>15/12/2020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7432CC-13A3-43C9-AEFD-02FAA743D7F1}" type="slidenum">
              <a:rPr lang="en-GB" smtClean="0"/>
              <a:t>‹#›</a:t>
            </a:fld>
            <a:endParaRPr lang="en-GB"/>
          </a:p>
        </p:txBody>
      </p:sp>
    </p:spTree>
    <p:extLst>
      <p:ext uri="{BB962C8B-B14F-4D97-AF65-F5344CB8AC3E}">
        <p14:creationId xmlns:p14="http://schemas.microsoft.com/office/powerpoint/2010/main" val="14545215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CF225-9B35-45CF-BB5A-E4EDFF6BD475}" type="datetimeFigureOut">
              <a:rPr lang="en-GB" smtClean="0"/>
              <a:t>15/12/2020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432CC-13A3-43C9-AEFD-02FAA743D7F1}" type="slidenum">
              <a:rPr lang="en-GB" smtClean="0"/>
              <a:t>‹#›</a:t>
            </a:fld>
            <a:endParaRPr lang="en-GB"/>
          </a:p>
        </p:txBody>
      </p:sp>
    </p:spTree>
    <p:extLst>
      <p:ext uri="{BB962C8B-B14F-4D97-AF65-F5344CB8AC3E}">
        <p14:creationId xmlns:p14="http://schemas.microsoft.com/office/powerpoint/2010/main" val="3657318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0.xml"/><Relationship Id="rId1" Type="http://schemas.openxmlformats.org/officeDocument/2006/relationships/vmlDrawing" Target="../drawings/vmlDrawing2.vml"/><Relationship Id="rId5" Type="http://schemas.openxmlformats.org/officeDocument/2006/relationships/image" Target="../media/image48.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4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8.emf"/><Relationship Id="rId4"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51.xml"/><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52.xml"/><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53.xml"/><Relationship Id="rId5" Type="http://schemas.openxmlformats.org/officeDocument/2006/relationships/image" Target="../media/image66.png"/><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2683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81199" y="478895"/>
            <a:ext cx="8220075" cy="994306"/>
          </a:xfrm>
        </p:spPr>
        <p:txBody>
          <a:bodyPr/>
          <a:lstStyle/>
          <a:p>
            <a:r>
              <a:rPr lang="en-GB" dirty="0">
                <a:solidFill>
                  <a:srgbClr val="18A0DB"/>
                </a:solidFill>
                <a:latin typeface="Tuffy" panose="020B0603060100000000" pitchFamily="34" charset="0"/>
                <a:ea typeface="Tuffy" panose="020B0603060100000000" pitchFamily="34" charset="0"/>
              </a:rPr>
              <a:t>Year 1 Common Exception Words</a:t>
            </a:r>
          </a:p>
        </p:txBody>
      </p:sp>
      <p:graphicFrame>
        <p:nvGraphicFramePr>
          <p:cNvPr id="5" name="Object 4"/>
          <p:cNvGraphicFramePr>
            <a:graphicFrameLocks noChangeAspect="1"/>
          </p:cNvGraphicFramePr>
          <p:nvPr>
            <p:extLst/>
          </p:nvPr>
        </p:nvGraphicFramePr>
        <p:xfrm>
          <a:off x="2672760" y="1473202"/>
          <a:ext cx="6836951" cy="4831337"/>
        </p:xfrm>
        <a:graphic>
          <a:graphicData uri="http://schemas.openxmlformats.org/presentationml/2006/ole">
            <mc:AlternateContent xmlns:mc="http://schemas.openxmlformats.org/markup-compatibility/2006">
              <mc:Choice xmlns:v="urn:schemas-microsoft-com:vml" Requires="v">
                <p:oleObj spid="_x0000_s1028" name="Acrobat Document" r:id="rId4" imgW="8019856" imgH="5667139" progId="Acrobat.Document.DC">
                  <p:embed/>
                </p:oleObj>
              </mc:Choice>
              <mc:Fallback>
                <p:oleObj name="Acrobat Document" r:id="rId4" imgW="8019856" imgH="5667139" progId="Acrobat.Document.DC">
                  <p:embed/>
                  <p:pic>
                    <p:nvPicPr>
                      <p:cNvPr id="5" name="Object 4"/>
                      <p:cNvPicPr/>
                      <p:nvPr/>
                    </p:nvPicPr>
                    <p:blipFill>
                      <a:blip r:embed="rId5"/>
                      <a:stretch>
                        <a:fillRect/>
                      </a:stretch>
                    </p:blipFill>
                    <p:spPr>
                      <a:xfrm>
                        <a:off x="2672760" y="1473202"/>
                        <a:ext cx="6836951" cy="4831337"/>
                      </a:xfrm>
                      <a:prstGeom prst="rect">
                        <a:avLst/>
                      </a:prstGeom>
                    </p:spPr>
                  </p:pic>
                </p:oleObj>
              </mc:Fallback>
            </mc:AlternateContent>
          </a:graphicData>
        </a:graphic>
      </p:graphicFrame>
    </p:spTree>
    <p:extLst>
      <p:ext uri="{BB962C8B-B14F-4D97-AF65-F5344CB8AC3E}">
        <p14:creationId xmlns:p14="http://schemas.microsoft.com/office/powerpoint/2010/main" val="31191496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81199" y="478895"/>
            <a:ext cx="8220075" cy="994306"/>
          </a:xfrm>
        </p:spPr>
        <p:txBody>
          <a:bodyPr/>
          <a:lstStyle/>
          <a:p>
            <a:r>
              <a:rPr lang="en-GB" dirty="0">
                <a:solidFill>
                  <a:srgbClr val="18A0DB"/>
                </a:solidFill>
                <a:latin typeface="Tuffy" panose="020B0603060100000000" pitchFamily="34" charset="0"/>
                <a:ea typeface="Tuffy" panose="020B0603060100000000" pitchFamily="34" charset="0"/>
              </a:rPr>
              <a:t>Reading for Understanding</a:t>
            </a:r>
          </a:p>
        </p:txBody>
      </p:sp>
      <p:sp>
        <p:nvSpPr>
          <p:cNvPr id="8" name="Rectangle 7"/>
          <p:cNvSpPr/>
          <p:nvPr/>
        </p:nvSpPr>
        <p:spPr>
          <a:xfrm>
            <a:off x="2335843" y="4343523"/>
            <a:ext cx="7464890" cy="772107"/>
          </a:xfrm>
          <a:prstGeom prst="rect">
            <a:avLst/>
          </a:prstGeom>
          <a:solidFill>
            <a:srgbClr val="F05B7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Use a dictionary together to get your child used to</a:t>
            </a:r>
            <a:br>
              <a:rPr lang="en-GB" dirty="0">
                <a:latin typeface="Tuffy" panose="020B0603060100000000" pitchFamily="34" charset="0"/>
                <a:ea typeface="Tuffy" panose="020B0603060100000000" pitchFamily="34" charset="0"/>
              </a:rPr>
            </a:br>
            <a:r>
              <a:rPr lang="en-GB" dirty="0">
                <a:latin typeface="Tuffy" panose="020B0603060100000000" pitchFamily="34" charset="0"/>
                <a:ea typeface="Tuffy" panose="020B0603060100000000" pitchFamily="34" charset="0"/>
              </a:rPr>
              <a:t>exploring words for themselves.</a:t>
            </a:r>
          </a:p>
        </p:txBody>
      </p:sp>
      <p:grpSp>
        <p:nvGrpSpPr>
          <p:cNvPr id="17" name="Group 16"/>
          <p:cNvGrpSpPr/>
          <p:nvPr/>
        </p:nvGrpSpPr>
        <p:grpSpPr>
          <a:xfrm>
            <a:off x="2335845" y="1437924"/>
            <a:ext cx="7464889" cy="945885"/>
            <a:chOff x="811844" y="1437923"/>
            <a:chExt cx="7464889" cy="945885"/>
          </a:xfrm>
        </p:grpSpPr>
        <p:sp>
          <p:nvSpPr>
            <p:cNvPr id="6" name="Rectangle 5"/>
            <p:cNvSpPr/>
            <p:nvPr/>
          </p:nvSpPr>
          <p:spPr>
            <a:xfrm>
              <a:off x="811844" y="1611701"/>
              <a:ext cx="7464889" cy="772107"/>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What is happening? Talk about what is happening in the</a:t>
              </a:r>
              <a:br>
                <a:rPr lang="en-GB" dirty="0">
                  <a:latin typeface="Tuffy" panose="020B0603060100000000" pitchFamily="34" charset="0"/>
                  <a:ea typeface="Tuffy" panose="020B0603060100000000" pitchFamily="34" charset="0"/>
                </a:rPr>
              </a:br>
              <a:r>
                <a:rPr lang="en-GB" dirty="0">
                  <a:latin typeface="Tuffy" panose="020B0603060100000000" pitchFamily="34" charset="0"/>
                  <a:ea typeface="Tuffy" panose="020B0603060100000000" pitchFamily="34" charset="0"/>
                </a:rPr>
                <a:t>pictures </a:t>
              </a:r>
              <a:r>
                <a:rPr lang="en-GB" b="1" dirty="0">
                  <a:latin typeface="Tuffy" panose="020B0603060100000000" pitchFamily="34" charset="0"/>
                  <a:ea typeface="Tuffy" panose="020B0603060100000000" pitchFamily="34" charset="0"/>
                </a:rPr>
                <a:t>before</a:t>
              </a:r>
              <a:r>
                <a:rPr lang="en-GB" dirty="0">
                  <a:latin typeface="Tuffy" panose="020B0603060100000000" pitchFamily="34" charset="0"/>
                  <a:ea typeface="Tuffy" panose="020B0603060100000000" pitchFamily="34" charset="0"/>
                </a:rPr>
                <a:t> you read the text. What can you see?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51351">
              <a:off x="7345001" y="1437923"/>
              <a:ext cx="691532" cy="744749"/>
            </a:xfrm>
            <a:prstGeom prst="rect">
              <a:avLst/>
            </a:prstGeom>
          </p:spPr>
        </p:pic>
      </p:grpSp>
      <p:grpSp>
        <p:nvGrpSpPr>
          <p:cNvPr id="16" name="Group 15"/>
          <p:cNvGrpSpPr/>
          <p:nvPr/>
        </p:nvGrpSpPr>
        <p:grpSpPr>
          <a:xfrm>
            <a:off x="2335843" y="2497913"/>
            <a:ext cx="7464890" cy="796502"/>
            <a:chOff x="811843" y="2497913"/>
            <a:chExt cx="7464890" cy="796502"/>
          </a:xfrm>
        </p:grpSpPr>
        <p:sp>
          <p:nvSpPr>
            <p:cNvPr id="14" name="Rectangle 13"/>
            <p:cNvSpPr/>
            <p:nvPr/>
          </p:nvSpPr>
          <p:spPr>
            <a:xfrm>
              <a:off x="811843" y="2522308"/>
              <a:ext cx="7464890" cy="772107"/>
            </a:xfrm>
            <a:prstGeom prst="rect">
              <a:avLst/>
            </a:prstGeom>
            <a:solidFill>
              <a:srgbClr val="00A0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Discuss the setting of the story. Have you read another book</a:t>
              </a:r>
              <a:br>
                <a:rPr lang="en-GB" dirty="0">
                  <a:latin typeface="Tuffy" panose="020B0603060100000000" pitchFamily="34" charset="0"/>
                  <a:ea typeface="Tuffy" panose="020B0603060100000000" pitchFamily="34" charset="0"/>
                </a:rPr>
              </a:br>
              <a:r>
                <a:rPr lang="en-GB" dirty="0">
                  <a:latin typeface="Tuffy" panose="020B0603060100000000" pitchFamily="34" charset="0"/>
                  <a:ea typeface="Tuffy" panose="020B0603060100000000" pitchFamily="34" charset="0"/>
                </a:rPr>
                <a:t>with the same setting?</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15480">
              <a:off x="7431046" y="2497913"/>
              <a:ext cx="590878" cy="636349"/>
            </a:xfrm>
            <a:prstGeom prst="rect">
              <a:avLst/>
            </a:prstGeom>
          </p:spPr>
        </p:pic>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2508" y="4452655"/>
            <a:ext cx="2099356" cy="1896298"/>
          </a:xfrm>
          <a:prstGeom prst="rect">
            <a:avLst/>
          </a:prstGeom>
        </p:spPr>
      </p:pic>
      <p:grpSp>
        <p:nvGrpSpPr>
          <p:cNvPr id="15" name="Group 14"/>
          <p:cNvGrpSpPr/>
          <p:nvPr/>
        </p:nvGrpSpPr>
        <p:grpSpPr>
          <a:xfrm>
            <a:off x="2335845" y="3431246"/>
            <a:ext cx="7464889" cy="773777"/>
            <a:chOff x="811844" y="3431245"/>
            <a:chExt cx="7464889" cy="773777"/>
          </a:xfrm>
        </p:grpSpPr>
        <p:sp>
          <p:nvSpPr>
            <p:cNvPr id="7" name="Rectangle 6"/>
            <p:cNvSpPr/>
            <p:nvPr/>
          </p:nvSpPr>
          <p:spPr>
            <a:xfrm>
              <a:off x="811844" y="3432915"/>
              <a:ext cx="7464889" cy="772107"/>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Start in the middle of a book. What do you think has happened</a:t>
              </a:r>
              <a:br>
                <a:rPr lang="en-GB" dirty="0">
                  <a:latin typeface="Tuffy" panose="020B0603060100000000" pitchFamily="34" charset="0"/>
                  <a:ea typeface="Tuffy" panose="020B0603060100000000" pitchFamily="34" charset="0"/>
                </a:rPr>
              </a:br>
              <a:r>
                <a:rPr lang="en-GB" dirty="0">
                  <a:latin typeface="Tuffy" panose="020B0603060100000000" pitchFamily="34" charset="0"/>
                  <a:ea typeface="Tuffy" panose="020B0603060100000000" pitchFamily="34" charset="0"/>
                </a:rPr>
                <a:t>before this point? What makes you think that?</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123877">
              <a:off x="7347800" y="3431245"/>
              <a:ext cx="606426" cy="653094"/>
            </a:xfrm>
            <a:prstGeom prst="rect">
              <a:avLst/>
            </a:prstGeom>
          </p:spPr>
        </p:pic>
      </p:grpSp>
    </p:spTree>
    <p:extLst>
      <p:ext uri="{BB962C8B-B14F-4D97-AF65-F5344CB8AC3E}">
        <p14:creationId xmlns:p14="http://schemas.microsoft.com/office/powerpoint/2010/main" val="41809374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30000" decel="7000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30000" decel="7000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30000" decel="7000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accel="30000" decel="7000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81199" y="478895"/>
            <a:ext cx="8220075" cy="994306"/>
          </a:xfrm>
        </p:spPr>
        <p:txBody>
          <a:bodyPr/>
          <a:lstStyle/>
          <a:p>
            <a:r>
              <a:rPr lang="en-GB" dirty="0">
                <a:solidFill>
                  <a:srgbClr val="18A0DB"/>
                </a:solidFill>
                <a:latin typeface="Tuffy" panose="020B0603060100000000" pitchFamily="34" charset="0"/>
                <a:ea typeface="Tuffy" panose="020B0603060100000000" pitchFamily="34" charset="0"/>
              </a:rPr>
              <a:t>Reading for Understanding</a:t>
            </a:r>
          </a:p>
        </p:txBody>
      </p:sp>
      <p:sp>
        <p:nvSpPr>
          <p:cNvPr id="7" name="Rectangle 6"/>
          <p:cNvSpPr/>
          <p:nvPr/>
        </p:nvSpPr>
        <p:spPr>
          <a:xfrm>
            <a:off x="2335845" y="3848415"/>
            <a:ext cx="7464889" cy="1049106"/>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Have you learnt anything while reading this book</a:t>
            </a:r>
            <a:br>
              <a:rPr lang="en-GB" dirty="0">
                <a:latin typeface="Tuffy" panose="020B0603060100000000" pitchFamily="34" charset="0"/>
                <a:ea typeface="Tuffy" panose="020B0603060100000000" pitchFamily="34" charset="0"/>
              </a:rPr>
            </a:br>
            <a:r>
              <a:rPr lang="en-GB" dirty="0">
                <a:latin typeface="Tuffy" panose="020B0603060100000000" pitchFamily="34" charset="0"/>
                <a:ea typeface="Tuffy" panose="020B0603060100000000" pitchFamily="34" charset="0"/>
              </a:rPr>
              <a:t>that you didn’t know before? Pretend that you have</a:t>
            </a:r>
            <a:br>
              <a:rPr lang="en-GB" dirty="0">
                <a:latin typeface="Tuffy" panose="020B0603060100000000" pitchFamily="34" charset="0"/>
                <a:ea typeface="Tuffy" panose="020B0603060100000000" pitchFamily="34" charset="0"/>
              </a:rPr>
            </a:br>
            <a:r>
              <a:rPr lang="en-GB" dirty="0">
                <a:latin typeface="Tuffy" panose="020B0603060100000000" pitchFamily="34" charset="0"/>
                <a:ea typeface="Tuffy" panose="020B0603060100000000" pitchFamily="34" charset="0"/>
              </a:rPr>
              <a:t>learnt a new fact and explain it.</a:t>
            </a:r>
          </a:p>
        </p:txBody>
      </p:sp>
      <p:grpSp>
        <p:nvGrpSpPr>
          <p:cNvPr id="19" name="Group 18"/>
          <p:cNvGrpSpPr/>
          <p:nvPr/>
        </p:nvGrpSpPr>
        <p:grpSpPr>
          <a:xfrm>
            <a:off x="2335845" y="1404042"/>
            <a:ext cx="7464889" cy="1118266"/>
            <a:chOff x="811844" y="1404042"/>
            <a:chExt cx="7464889" cy="1118266"/>
          </a:xfrm>
        </p:grpSpPr>
        <p:sp>
          <p:nvSpPr>
            <p:cNvPr id="6" name="Rectangle 5"/>
            <p:cNvSpPr/>
            <p:nvPr/>
          </p:nvSpPr>
          <p:spPr>
            <a:xfrm>
              <a:off x="811844" y="1473202"/>
              <a:ext cx="7464889" cy="1049106"/>
            </a:xfrm>
            <a:prstGeom prst="rect">
              <a:avLst/>
            </a:prstGeom>
            <a:solidFill>
              <a:srgbClr val="E02D3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Make predictions. What do you think will happen next?</a:t>
              </a:r>
              <a:br>
                <a:rPr lang="en-GB" dirty="0">
                  <a:latin typeface="Tuffy" panose="020B0603060100000000" pitchFamily="34" charset="0"/>
                  <a:ea typeface="Tuffy" panose="020B0603060100000000" pitchFamily="34" charset="0"/>
                </a:rPr>
              </a:br>
              <a:r>
                <a:rPr lang="en-GB" dirty="0">
                  <a:latin typeface="Tuffy" panose="020B0603060100000000" pitchFamily="34" charset="0"/>
                  <a:ea typeface="Tuffy" panose="020B0603060100000000" pitchFamily="34" charset="0"/>
                </a:rPr>
                <a:t>What makes you think that? If their prediction is off the</a:t>
              </a:r>
              <a:br>
                <a:rPr lang="en-GB" dirty="0">
                  <a:latin typeface="Tuffy" panose="020B0603060100000000" pitchFamily="34" charset="0"/>
                  <a:ea typeface="Tuffy" panose="020B0603060100000000" pitchFamily="34" charset="0"/>
                </a:rPr>
              </a:br>
              <a:r>
                <a:rPr lang="en-GB" dirty="0">
                  <a:latin typeface="Tuffy" panose="020B0603060100000000" pitchFamily="34" charset="0"/>
                  <a:ea typeface="Tuffy" panose="020B0603060100000000" pitchFamily="34" charset="0"/>
                </a:rPr>
                <a:t>mark, model your own and give your reasons.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83982">
              <a:off x="6970841" y="1404042"/>
              <a:ext cx="903152" cy="972653"/>
            </a:xfrm>
            <a:prstGeom prst="rect">
              <a:avLst/>
            </a:prstGeom>
          </p:spPr>
        </p:pic>
      </p:grpSp>
      <p:grpSp>
        <p:nvGrpSpPr>
          <p:cNvPr id="11" name="Group 10"/>
          <p:cNvGrpSpPr/>
          <p:nvPr/>
        </p:nvGrpSpPr>
        <p:grpSpPr>
          <a:xfrm>
            <a:off x="2335843" y="2660808"/>
            <a:ext cx="7464890" cy="1049106"/>
            <a:chOff x="811843" y="2660808"/>
            <a:chExt cx="7464890" cy="1049106"/>
          </a:xfrm>
        </p:grpSpPr>
        <p:sp>
          <p:nvSpPr>
            <p:cNvPr id="14" name="Rectangle 13"/>
            <p:cNvSpPr/>
            <p:nvPr/>
          </p:nvSpPr>
          <p:spPr>
            <a:xfrm>
              <a:off x="811843" y="2660808"/>
              <a:ext cx="7464890" cy="1049106"/>
            </a:xfrm>
            <a:prstGeom prst="rect">
              <a:avLst/>
            </a:prstGeom>
            <a:solidFill>
              <a:srgbClr val="006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cs typeface="Tahoma" panose="020B0604030504040204" pitchFamily="34" charset="0"/>
                </a:rPr>
                <a:t>Discuss alternative words, e.g. ‘Which word could the</a:t>
              </a:r>
              <a:br>
                <a:rPr lang="en-GB" dirty="0">
                  <a:latin typeface="Tuffy" panose="020B0603060100000000" pitchFamily="34" charset="0"/>
                  <a:ea typeface="Tuffy" panose="020B0603060100000000" pitchFamily="34" charset="0"/>
                  <a:cs typeface="Tahoma" panose="020B0604030504040204" pitchFamily="34" charset="0"/>
                </a:rPr>
              </a:br>
              <a:r>
                <a:rPr lang="en-GB" dirty="0">
                  <a:latin typeface="Tuffy" panose="020B0603060100000000" pitchFamily="34" charset="0"/>
                  <a:ea typeface="Tuffy" panose="020B0603060100000000" pitchFamily="34" charset="0"/>
                  <a:cs typeface="Tahoma" panose="020B0604030504040204" pitchFamily="34" charset="0"/>
                </a:rPr>
                <a:t>author have used that’s a bit more exciting than </a:t>
              </a:r>
              <a:r>
                <a:rPr lang="en-GB" b="1" dirty="0">
                  <a:latin typeface="Tuffy" panose="020B0603060100000000" pitchFamily="34" charset="0"/>
                  <a:ea typeface="Tuffy" panose="020B0603060100000000" pitchFamily="34" charset="0"/>
                  <a:cs typeface="Tahoma" panose="020B0604030504040204" pitchFamily="34" charset="0"/>
                </a:rPr>
                <a:t>big</a:t>
              </a:r>
              <a:r>
                <a:rPr lang="en-GB" dirty="0">
                  <a:latin typeface="Tuffy" panose="020B0603060100000000" pitchFamily="34" charset="0"/>
                  <a:ea typeface="Tuffy" panose="020B0603060100000000" pitchFamily="34" charset="0"/>
                  <a:cs typeface="Tahoma" panose="020B0604030504040204" pitchFamily="34" charset="0"/>
                </a:rPr>
                <a:t>?’</a:t>
              </a:r>
              <a:br>
                <a:rPr lang="en-GB" dirty="0">
                  <a:latin typeface="Tuffy" panose="020B0603060100000000" pitchFamily="34" charset="0"/>
                  <a:ea typeface="Tuffy" panose="020B0603060100000000" pitchFamily="34" charset="0"/>
                  <a:cs typeface="Tahoma" panose="020B0604030504040204" pitchFamily="34" charset="0"/>
                </a:rPr>
              </a:br>
              <a:r>
                <a:rPr lang="en-GB" dirty="0">
                  <a:latin typeface="Tuffy" panose="020B0603060100000000" pitchFamily="34" charset="0"/>
                  <a:ea typeface="Tuffy" panose="020B0603060100000000" pitchFamily="34" charset="0"/>
                  <a:cs typeface="Tahoma" panose="020B0604030504040204" pitchFamily="34" charset="0"/>
                </a:rPr>
                <a:t>Use a thesaurus together.</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93024">
              <a:off x="6991252" y="2688339"/>
              <a:ext cx="846131" cy="911245"/>
            </a:xfrm>
            <a:prstGeom prst="rect">
              <a:avLst/>
            </a:prstGeom>
          </p:spPr>
        </p:pic>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8258" y="4270342"/>
            <a:ext cx="3044354" cy="2052384"/>
          </a:xfrm>
          <a:prstGeom prst="rect">
            <a:avLst/>
          </a:prstGeom>
        </p:spPr>
      </p:pic>
    </p:spTree>
    <p:extLst>
      <p:ext uri="{BB962C8B-B14F-4D97-AF65-F5344CB8AC3E}">
        <p14:creationId xmlns:p14="http://schemas.microsoft.com/office/powerpoint/2010/main" val="42760709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30000" decel="70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30000" decel="7000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30000" decel="7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199" y="478895"/>
            <a:ext cx="8220075" cy="994306"/>
          </a:xfrm>
        </p:spPr>
        <p:txBody>
          <a:bodyPr/>
          <a:lstStyle/>
          <a:p>
            <a:r>
              <a:rPr lang="en-GB" dirty="0">
                <a:solidFill>
                  <a:srgbClr val="18A0DB"/>
                </a:solidFill>
                <a:latin typeface="Tuffy" panose="020B0603060100000000" pitchFamily="34" charset="0"/>
                <a:ea typeface="Tuffy" panose="020B0603060100000000" pitchFamily="34" charset="0"/>
              </a:rPr>
              <a:t>Brilliant Book List Y1</a:t>
            </a:r>
          </a:p>
        </p:txBody>
      </p:sp>
      <p:sp>
        <p:nvSpPr>
          <p:cNvPr id="5" name="Rectangle 4"/>
          <p:cNvSpPr/>
          <p:nvPr/>
        </p:nvSpPr>
        <p:spPr>
          <a:xfrm>
            <a:off x="2375551" y="1447514"/>
            <a:ext cx="2316727" cy="3228182"/>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7251" y="1346085"/>
            <a:ext cx="4718034" cy="667373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3495" y="1346086"/>
            <a:ext cx="2292479" cy="3242749"/>
          </a:xfrm>
          <a:prstGeom prst="rect">
            <a:avLst/>
          </a:prstGeom>
        </p:spPr>
      </p:pic>
    </p:spTree>
    <p:extLst>
      <p:ext uri="{BB962C8B-B14F-4D97-AF65-F5344CB8AC3E}">
        <p14:creationId xmlns:p14="http://schemas.microsoft.com/office/powerpoint/2010/main" val="34892836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30000" decel="7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146502" y="3162246"/>
            <a:ext cx="3289623" cy="3068873"/>
            <a:chOff x="1756379" y="1447540"/>
            <a:chExt cx="2094975" cy="1783250"/>
          </a:xfrm>
          <a:solidFill>
            <a:srgbClr val="F08115"/>
          </a:solidFill>
        </p:grpSpPr>
        <p:sp>
          <p:nvSpPr>
            <p:cNvPr id="18" name="Oval 17"/>
            <p:cNvSpPr/>
            <p:nvPr/>
          </p:nvSpPr>
          <p:spPr>
            <a:xfrm>
              <a:off x="1756379" y="1447540"/>
              <a:ext cx="2094975" cy="1783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sp>
          <p:nvSpPr>
            <p:cNvPr id="19" name="TextBox 18"/>
            <p:cNvSpPr txBox="1"/>
            <p:nvPr/>
          </p:nvSpPr>
          <p:spPr>
            <a:xfrm>
              <a:off x="2036205" y="1946584"/>
              <a:ext cx="1564288" cy="1019398"/>
            </a:xfrm>
            <a:prstGeom prst="rect">
              <a:avLst/>
            </a:prstGeom>
            <a:grpFill/>
          </p:spPr>
          <p:txBody>
            <a:bodyPr wrap="square" rtlCol="0">
              <a:spAutoFit/>
            </a:bodyPr>
            <a:lstStyle/>
            <a:p>
              <a:pPr algn="ctr"/>
              <a:r>
                <a:rPr lang="en-GB" dirty="0">
                  <a:solidFill>
                    <a:schemeClr val="bg1"/>
                  </a:solidFill>
                  <a:latin typeface="Tuffy" panose="020B0603060100000000" pitchFamily="34" charset="0"/>
                  <a:ea typeface="Tuffy" panose="020B0603060100000000" pitchFamily="34" charset="0"/>
                </a:rPr>
                <a:t>Look for and encourage opportunities to read, such as by reading signs, menus or shopping lists.</a:t>
              </a:r>
            </a:p>
          </p:txBody>
        </p:sp>
      </p:grpSp>
      <p:grpSp>
        <p:nvGrpSpPr>
          <p:cNvPr id="4" name="Group 3"/>
          <p:cNvGrpSpPr/>
          <p:nvPr/>
        </p:nvGrpSpPr>
        <p:grpSpPr>
          <a:xfrm>
            <a:off x="6339337" y="1340564"/>
            <a:ext cx="3639364" cy="3472037"/>
            <a:chOff x="4815337" y="1340563"/>
            <a:chExt cx="3639364" cy="3472037"/>
          </a:xfrm>
        </p:grpSpPr>
        <p:sp>
          <p:nvSpPr>
            <p:cNvPr id="11" name="Oval 10"/>
            <p:cNvSpPr/>
            <p:nvPr/>
          </p:nvSpPr>
          <p:spPr>
            <a:xfrm>
              <a:off x="4815337" y="1340563"/>
              <a:ext cx="3639364" cy="3472037"/>
            </a:xfrm>
            <a:prstGeom prst="ellipse">
              <a:avLst/>
            </a:prstGeom>
            <a:solidFill>
              <a:srgbClr val="006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sp>
          <p:nvSpPr>
            <p:cNvPr id="15" name="TextBox 14"/>
            <p:cNvSpPr txBox="1"/>
            <p:nvPr/>
          </p:nvSpPr>
          <p:spPr>
            <a:xfrm>
              <a:off x="5254710" y="2423581"/>
              <a:ext cx="2760617" cy="1477328"/>
            </a:xfrm>
            <a:prstGeom prst="rect">
              <a:avLst/>
            </a:prstGeom>
            <a:noFill/>
          </p:spPr>
          <p:txBody>
            <a:bodyPr wrap="square" rtlCol="0">
              <a:spAutoFit/>
            </a:bodyPr>
            <a:lstStyle/>
            <a:p>
              <a:pPr algn="ctr"/>
              <a:r>
                <a:rPr lang="en-GB" dirty="0">
                  <a:solidFill>
                    <a:schemeClr val="bg1"/>
                  </a:solidFill>
                  <a:latin typeface="Tuffy" panose="020B0603060100000000" pitchFamily="34" charset="0"/>
                  <a:ea typeface="Tuffy" panose="020B0603060100000000" pitchFamily="34" charset="0"/>
                </a:rPr>
                <a:t>Talk lots about the books you share.</a:t>
              </a:r>
              <a:br>
                <a:rPr lang="en-GB" dirty="0">
                  <a:solidFill>
                    <a:schemeClr val="bg1"/>
                  </a:solidFill>
                  <a:latin typeface="Tuffy" panose="020B0603060100000000" pitchFamily="34" charset="0"/>
                  <a:ea typeface="Tuffy" panose="020B0603060100000000" pitchFamily="34" charset="0"/>
                </a:rPr>
              </a:br>
              <a:r>
                <a:rPr lang="en-GB" dirty="0">
                  <a:solidFill>
                    <a:schemeClr val="bg1"/>
                  </a:solidFill>
                  <a:latin typeface="Tuffy" panose="020B0603060100000000" pitchFamily="34" charset="0"/>
                  <a:ea typeface="Tuffy" panose="020B0603060100000000" pitchFamily="34" charset="0"/>
                </a:rPr>
                <a:t>Asking questions will help to develop your child’s understanding.</a:t>
              </a:r>
            </a:p>
          </p:txBody>
        </p:sp>
      </p:grpSp>
      <p:grpSp>
        <p:nvGrpSpPr>
          <p:cNvPr id="3" name="Group 2"/>
          <p:cNvGrpSpPr/>
          <p:nvPr/>
        </p:nvGrpSpPr>
        <p:grpSpPr>
          <a:xfrm>
            <a:off x="3416562" y="1403010"/>
            <a:ext cx="2094975" cy="1783250"/>
            <a:chOff x="1756379" y="1447540"/>
            <a:chExt cx="2094975" cy="1783250"/>
          </a:xfrm>
        </p:grpSpPr>
        <p:sp>
          <p:nvSpPr>
            <p:cNvPr id="10" name="Oval 9"/>
            <p:cNvSpPr/>
            <p:nvPr/>
          </p:nvSpPr>
          <p:spPr>
            <a:xfrm>
              <a:off x="1756379" y="1447540"/>
              <a:ext cx="2094975" cy="1783250"/>
            </a:xfrm>
            <a:prstGeom prst="ellipse">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sp>
          <p:nvSpPr>
            <p:cNvPr id="13" name="TextBox 12"/>
            <p:cNvSpPr txBox="1"/>
            <p:nvPr/>
          </p:nvSpPr>
          <p:spPr>
            <a:xfrm>
              <a:off x="1986914" y="1877596"/>
              <a:ext cx="1564288" cy="1200329"/>
            </a:xfrm>
            <a:prstGeom prst="rect">
              <a:avLst/>
            </a:prstGeom>
            <a:noFill/>
          </p:spPr>
          <p:txBody>
            <a:bodyPr wrap="square" rtlCol="0">
              <a:spAutoFit/>
            </a:bodyPr>
            <a:lstStyle/>
            <a:p>
              <a:pPr algn="ctr"/>
              <a:r>
                <a:rPr lang="en-GB" dirty="0">
                  <a:solidFill>
                    <a:schemeClr val="bg1"/>
                  </a:solidFill>
                  <a:latin typeface="Tuffy" panose="020B0603060100000000" pitchFamily="34" charset="0"/>
                  <a:ea typeface="Tuffy" panose="020B0603060100000000" pitchFamily="34" charset="0"/>
                </a:rPr>
                <a:t>Read with and to your child </a:t>
              </a:r>
              <a:r>
                <a:rPr lang="en-GB" b="1" dirty="0">
                  <a:solidFill>
                    <a:schemeClr val="bg1"/>
                  </a:solidFill>
                  <a:latin typeface="Tuffy" panose="020B0603060100000000" pitchFamily="34" charset="0"/>
                  <a:ea typeface="Tuffy" panose="020B0603060100000000" pitchFamily="34" charset="0"/>
                </a:rPr>
                <a:t>every day</a:t>
              </a:r>
              <a:r>
                <a:rPr lang="en-GB" dirty="0">
                  <a:solidFill>
                    <a:schemeClr val="bg1"/>
                  </a:solidFill>
                  <a:latin typeface="Tuffy" panose="020B0603060100000000" pitchFamily="34" charset="0"/>
                  <a:ea typeface="Tuffy" panose="020B0603060100000000" pitchFamily="34" charset="0"/>
                </a:rPr>
                <a:t>.</a:t>
              </a:r>
            </a:p>
          </p:txBody>
        </p:sp>
      </p:grpSp>
      <p:sp>
        <p:nvSpPr>
          <p:cNvPr id="2" name="Title 2"/>
          <p:cNvSpPr>
            <a:spLocks noGrp="1"/>
          </p:cNvSpPr>
          <p:nvPr>
            <p:ph type="title"/>
          </p:nvPr>
        </p:nvSpPr>
        <p:spPr>
          <a:xfrm>
            <a:off x="1981199" y="478895"/>
            <a:ext cx="8220075" cy="994306"/>
          </a:xfrm>
        </p:spPr>
        <p:txBody>
          <a:bodyPr/>
          <a:lstStyle/>
          <a:p>
            <a:r>
              <a:rPr lang="en-GB" dirty="0">
                <a:solidFill>
                  <a:srgbClr val="18A0DB"/>
                </a:solidFill>
                <a:latin typeface="Tuffy" panose="020B0603060100000000" pitchFamily="34" charset="0"/>
                <a:ea typeface="Tuffy" panose="020B0603060100000000" pitchFamily="34" charset="0"/>
              </a:rPr>
              <a:t>Helping Your Child at Home</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40444"/>
          <a:stretch/>
        </p:blipFill>
        <p:spPr>
          <a:xfrm>
            <a:off x="4838267" y="2325189"/>
            <a:ext cx="2505936" cy="4084321"/>
          </a:xfrm>
          <a:prstGeom prst="rect">
            <a:avLst/>
          </a:prstGeom>
        </p:spPr>
      </p:pic>
      <p:grpSp>
        <p:nvGrpSpPr>
          <p:cNvPr id="5" name="Group 4"/>
          <p:cNvGrpSpPr/>
          <p:nvPr/>
        </p:nvGrpSpPr>
        <p:grpSpPr>
          <a:xfrm>
            <a:off x="7437767" y="4181944"/>
            <a:ext cx="2447370" cy="2157897"/>
            <a:chOff x="5913767" y="4181943"/>
            <a:chExt cx="2447370" cy="2157897"/>
          </a:xfrm>
        </p:grpSpPr>
        <p:sp>
          <p:nvSpPr>
            <p:cNvPr id="12" name="Oval 11"/>
            <p:cNvSpPr/>
            <p:nvPr/>
          </p:nvSpPr>
          <p:spPr>
            <a:xfrm>
              <a:off x="5913767" y="4181943"/>
              <a:ext cx="2447370" cy="2157897"/>
            </a:xfrm>
            <a:prstGeom prst="ellipse">
              <a:avLst/>
            </a:prstGeom>
            <a:solidFill>
              <a:srgbClr val="004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sp>
          <p:nvSpPr>
            <p:cNvPr id="14" name="TextBox 13"/>
            <p:cNvSpPr txBox="1"/>
            <p:nvPr/>
          </p:nvSpPr>
          <p:spPr>
            <a:xfrm>
              <a:off x="6051704" y="4937725"/>
              <a:ext cx="2171496" cy="646331"/>
            </a:xfrm>
            <a:prstGeom prst="rect">
              <a:avLst/>
            </a:prstGeom>
            <a:noFill/>
          </p:spPr>
          <p:txBody>
            <a:bodyPr wrap="square" rtlCol="0">
              <a:spAutoFit/>
            </a:bodyPr>
            <a:lstStyle/>
            <a:p>
              <a:pPr algn="ctr"/>
              <a:r>
                <a:rPr lang="en-GB" dirty="0">
                  <a:solidFill>
                    <a:schemeClr val="bg1"/>
                  </a:solidFill>
                  <a:latin typeface="Tuffy" panose="020B0603060100000000" pitchFamily="34" charset="0"/>
                  <a:ea typeface="Tuffy" panose="020B0603060100000000" pitchFamily="34" charset="0"/>
                </a:rPr>
                <a:t>Play games with sounds and words.</a:t>
              </a:r>
            </a:p>
          </p:txBody>
        </p:sp>
      </p:grpSp>
    </p:spTree>
    <p:extLst>
      <p:ext uri="{BB962C8B-B14F-4D97-AF65-F5344CB8AC3E}">
        <p14:creationId xmlns:p14="http://schemas.microsoft.com/office/powerpoint/2010/main" val="2093551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3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3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3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1981199" y="478895"/>
            <a:ext cx="8220075" cy="994306"/>
          </a:xfrm>
        </p:spPr>
        <p:txBody>
          <a:bodyPr/>
          <a:lstStyle/>
          <a:p>
            <a:r>
              <a:rPr lang="en-GB" dirty="0">
                <a:solidFill>
                  <a:srgbClr val="18A0DB"/>
                </a:solidFill>
                <a:latin typeface="Tuffy" panose="020B0603060100000000" pitchFamily="34" charset="0"/>
                <a:ea typeface="Tuffy" panose="020B0603060100000000" pitchFamily="34" charset="0"/>
              </a:rPr>
              <a:t>Reading Every Day</a:t>
            </a:r>
          </a:p>
        </p:txBody>
      </p:sp>
      <p:sp>
        <p:nvSpPr>
          <p:cNvPr id="8" name="Content Placeholder 6"/>
          <p:cNvSpPr txBox="1">
            <a:spLocks/>
          </p:cNvSpPr>
          <p:nvPr/>
        </p:nvSpPr>
        <p:spPr>
          <a:xfrm>
            <a:off x="1981199" y="1386276"/>
            <a:ext cx="8220075"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Reading </a:t>
            </a:r>
            <a:r>
              <a:rPr lang="en-GB" sz="2000" b="1" dirty="0">
                <a:solidFill>
                  <a:srgbClr val="004382"/>
                </a:solidFill>
                <a:latin typeface="Tuffy" panose="020B0603060100000000" pitchFamily="34" charset="0"/>
                <a:ea typeface="Tuffy" panose="020B0603060100000000" pitchFamily="34" charset="0"/>
              </a:rPr>
              <a:t>to</a:t>
            </a:r>
            <a:r>
              <a:rPr lang="en-GB" sz="2000" dirty="0">
                <a:latin typeface="Tuffy" panose="020B0603060100000000" pitchFamily="34" charset="0"/>
                <a:ea typeface="Tuffy" panose="020B0603060100000000" pitchFamily="34" charset="0"/>
              </a:rPr>
              <a:t> your child every day is just as important as</a:t>
            </a:r>
            <a:br>
              <a:rPr lang="en-GB" sz="2000" dirty="0">
                <a:latin typeface="Tuffy" panose="020B0603060100000000" pitchFamily="34" charset="0"/>
                <a:ea typeface="Tuffy" panose="020B0603060100000000" pitchFamily="34" charset="0"/>
              </a:rPr>
            </a:br>
            <a:r>
              <a:rPr lang="en-GB" sz="2000" dirty="0">
                <a:latin typeface="Tuffy" panose="020B0603060100000000" pitchFamily="34" charset="0"/>
                <a:ea typeface="Tuffy" panose="020B0603060100000000" pitchFamily="34" charset="0"/>
              </a:rPr>
              <a:t>hearing your child read to you.</a:t>
            </a:r>
          </a:p>
        </p:txBody>
      </p:sp>
      <p:grpSp>
        <p:nvGrpSpPr>
          <p:cNvPr id="4" name="Group 3"/>
          <p:cNvGrpSpPr/>
          <p:nvPr/>
        </p:nvGrpSpPr>
        <p:grpSpPr>
          <a:xfrm>
            <a:off x="6470824" y="2031589"/>
            <a:ext cx="3589600" cy="4247291"/>
            <a:chOff x="4946824" y="2031588"/>
            <a:chExt cx="3589600" cy="4247291"/>
          </a:xfrm>
        </p:grpSpPr>
        <p:sp>
          <p:nvSpPr>
            <p:cNvPr id="3" name="Oval 2"/>
            <p:cNvSpPr/>
            <p:nvPr/>
          </p:nvSpPr>
          <p:spPr>
            <a:xfrm>
              <a:off x="5387610" y="3130065"/>
              <a:ext cx="3148814" cy="3148814"/>
            </a:xfrm>
            <a:prstGeom prst="ellipse">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grpSp>
          <p:nvGrpSpPr>
            <p:cNvPr id="9" name="Group 8"/>
            <p:cNvGrpSpPr/>
            <p:nvPr/>
          </p:nvGrpSpPr>
          <p:grpSpPr>
            <a:xfrm>
              <a:off x="4946824" y="2031588"/>
              <a:ext cx="3404697" cy="4067746"/>
              <a:chOff x="6209212" y="1093307"/>
              <a:chExt cx="1950720" cy="2330614"/>
            </a:xfrm>
          </p:grpSpPr>
          <p:sp>
            <p:nvSpPr>
              <p:cNvPr id="10" name="Oval 9"/>
              <p:cNvSpPr/>
              <p:nvPr/>
            </p:nvSpPr>
            <p:spPr>
              <a:xfrm>
                <a:off x="6209212" y="1473201"/>
                <a:ext cx="1950720" cy="1950720"/>
              </a:xfrm>
              <a:prstGeom prst="ellipse">
                <a:avLst/>
              </a:prstGeom>
              <a:blipFill>
                <a:blip r:embed="rId2"/>
                <a:stretch>
                  <a:fillRect/>
                </a:stretch>
              </a:blipFill>
              <a:ln w="38100">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sp>
            <p:nvSpPr>
              <p:cNvPr id="13" name="Oval 12"/>
              <p:cNvSpPr/>
              <p:nvPr/>
            </p:nvSpPr>
            <p:spPr>
              <a:xfrm>
                <a:off x="6461760" y="2865120"/>
                <a:ext cx="1454331" cy="313509"/>
              </a:xfrm>
              <a:prstGeom prst="ellipse">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uffy" panose="020B0603060100000000" pitchFamily="34" charset="0"/>
                  <a:ea typeface="Tuffy" panose="020B0603060100000000" pitchFamily="3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1760" y="1093307"/>
                <a:ext cx="1506582" cy="2019687"/>
              </a:xfrm>
              <a:prstGeom prst="rect">
                <a:avLst/>
              </a:prstGeom>
            </p:spPr>
          </p:pic>
        </p:grpSp>
      </p:grpSp>
      <p:sp>
        <p:nvSpPr>
          <p:cNvPr id="22" name="Rectangle 21"/>
          <p:cNvSpPr/>
          <p:nvPr/>
        </p:nvSpPr>
        <p:spPr>
          <a:xfrm>
            <a:off x="1959433" y="2353801"/>
            <a:ext cx="4572355" cy="132610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44000"/>
            <a:r>
              <a:rPr lang="en-GB" dirty="0">
                <a:latin typeface="Tuffy" panose="020B0603060100000000" pitchFamily="34" charset="0"/>
                <a:ea typeface="Tuffy" panose="020B0603060100000000" pitchFamily="34" charset="0"/>
              </a:rPr>
              <a:t>Reading to your child will help your child to develop their understanding of what they hear. It can also inspire them to want to read for themselves.</a:t>
            </a:r>
          </a:p>
        </p:txBody>
      </p:sp>
      <p:sp>
        <p:nvSpPr>
          <p:cNvPr id="23" name="Content Placeholder 6"/>
          <p:cNvSpPr txBox="1">
            <a:spLocks/>
          </p:cNvSpPr>
          <p:nvPr/>
        </p:nvSpPr>
        <p:spPr>
          <a:xfrm>
            <a:off x="1981198" y="3889671"/>
            <a:ext cx="4328548" cy="213923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Tuffy" panose="020B0603060100000000" pitchFamily="34" charset="0"/>
                <a:ea typeface="Tuffy" panose="020B0603060100000000" pitchFamily="34" charset="0"/>
              </a:rPr>
              <a:t>Try to read to your child at a higher level than they can read</a:t>
            </a:r>
            <a:br>
              <a:rPr lang="en-GB" sz="2000" dirty="0">
                <a:latin typeface="Tuffy" panose="020B0603060100000000" pitchFamily="34" charset="0"/>
                <a:ea typeface="Tuffy" panose="020B0603060100000000" pitchFamily="34" charset="0"/>
              </a:rPr>
            </a:br>
            <a:r>
              <a:rPr lang="en-GB" sz="2000" dirty="0">
                <a:latin typeface="Tuffy" panose="020B0603060100000000" pitchFamily="34" charset="0"/>
                <a:ea typeface="Tuffy" panose="020B0603060100000000" pitchFamily="34" charset="0"/>
              </a:rPr>
              <a:t>by themselves.</a:t>
            </a:r>
          </a:p>
          <a:p>
            <a:r>
              <a:rPr lang="en-GB" sz="2000" dirty="0">
                <a:latin typeface="Tuffy" panose="020B0603060100000000" pitchFamily="34" charset="0"/>
                <a:ea typeface="Tuffy" panose="020B0603060100000000" pitchFamily="34" charset="0"/>
              </a:rPr>
              <a:t>Remember to talk about new words you come across together.</a:t>
            </a:r>
          </a:p>
        </p:txBody>
      </p:sp>
    </p:spTree>
    <p:extLst>
      <p:ext uri="{BB962C8B-B14F-4D97-AF65-F5344CB8AC3E}">
        <p14:creationId xmlns:p14="http://schemas.microsoft.com/office/powerpoint/2010/main" val="42614960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30000" decel="7000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1981199" y="478895"/>
            <a:ext cx="8220075" cy="994306"/>
          </a:xfrm>
        </p:spPr>
        <p:txBody>
          <a:bodyPr/>
          <a:lstStyle/>
          <a:p>
            <a:r>
              <a:rPr lang="en-GB" dirty="0">
                <a:solidFill>
                  <a:srgbClr val="18A0DB"/>
                </a:solidFill>
                <a:latin typeface="Tuffy" panose="020B0603060100000000" pitchFamily="34" charset="0"/>
                <a:ea typeface="Tuffy" panose="020B0603060100000000" pitchFamily="34" charset="0"/>
              </a:rPr>
              <a:t>Reading Every Day</a:t>
            </a:r>
          </a:p>
        </p:txBody>
      </p:sp>
      <p:sp>
        <p:nvSpPr>
          <p:cNvPr id="12" name="Content Placeholder 6"/>
          <p:cNvSpPr txBox="1">
            <a:spLocks/>
          </p:cNvSpPr>
          <p:nvPr/>
        </p:nvSpPr>
        <p:spPr>
          <a:xfrm>
            <a:off x="1981199" y="1386276"/>
            <a:ext cx="8220075"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Talking about books is important for all children.</a:t>
            </a:r>
            <a:br>
              <a:rPr lang="en-GB" sz="2000" dirty="0">
                <a:latin typeface="Tuffy" panose="020B0603060100000000" pitchFamily="34" charset="0"/>
                <a:ea typeface="Tuffy" panose="020B0603060100000000" pitchFamily="34" charset="0"/>
              </a:rPr>
            </a:br>
            <a:r>
              <a:rPr lang="en-GB" sz="2000" dirty="0">
                <a:latin typeface="Tuffy" panose="020B0603060100000000" pitchFamily="34" charset="0"/>
                <a:ea typeface="Tuffy" panose="020B0603060100000000" pitchFamily="34" charset="0"/>
              </a:rPr>
              <a:t>While reading each night, try to ask these questions: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36717"/>
          <a:stretch/>
        </p:blipFill>
        <p:spPr>
          <a:xfrm flipH="1">
            <a:off x="7929087" y="2809189"/>
            <a:ext cx="2046912" cy="3601039"/>
          </a:xfrm>
          <a:prstGeom prst="rect">
            <a:avLst/>
          </a:prstGeom>
        </p:spPr>
      </p:pic>
      <p:grpSp>
        <p:nvGrpSpPr>
          <p:cNvPr id="18" name="Group 17"/>
          <p:cNvGrpSpPr/>
          <p:nvPr/>
        </p:nvGrpSpPr>
        <p:grpSpPr>
          <a:xfrm>
            <a:off x="5906560" y="2124544"/>
            <a:ext cx="2217826" cy="2068999"/>
            <a:chOff x="1756379" y="1447540"/>
            <a:chExt cx="2094975" cy="1783250"/>
          </a:xfrm>
          <a:solidFill>
            <a:srgbClr val="F08115"/>
          </a:solidFill>
        </p:grpSpPr>
        <p:sp>
          <p:nvSpPr>
            <p:cNvPr id="19" name="Oval 18"/>
            <p:cNvSpPr/>
            <p:nvPr/>
          </p:nvSpPr>
          <p:spPr>
            <a:xfrm>
              <a:off x="1756379" y="1447540"/>
              <a:ext cx="2094975" cy="1783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sp>
          <p:nvSpPr>
            <p:cNvPr id="20" name="TextBox 19"/>
            <p:cNvSpPr txBox="1"/>
            <p:nvPr/>
          </p:nvSpPr>
          <p:spPr>
            <a:xfrm>
              <a:off x="2021722" y="1733277"/>
              <a:ext cx="1564288" cy="1273295"/>
            </a:xfrm>
            <a:prstGeom prst="rect">
              <a:avLst/>
            </a:prstGeom>
            <a:noFill/>
          </p:spPr>
          <p:txBody>
            <a:bodyPr wrap="square" rtlCol="0">
              <a:spAutoFit/>
            </a:bodyPr>
            <a:lstStyle/>
            <a:p>
              <a:pPr algn="ctr"/>
              <a:r>
                <a:rPr lang="en-GB" dirty="0">
                  <a:solidFill>
                    <a:schemeClr val="bg1"/>
                  </a:solidFill>
                  <a:latin typeface="Tuffy" panose="020B0603060100000000" pitchFamily="34" charset="0"/>
                  <a:ea typeface="Tuffy" panose="020B0603060100000000" pitchFamily="34" charset="0"/>
                </a:rPr>
                <a:t>What was the book about? Was your prediction correct?</a:t>
              </a:r>
            </a:p>
          </p:txBody>
        </p:sp>
      </p:grpSp>
      <p:grpSp>
        <p:nvGrpSpPr>
          <p:cNvPr id="21" name="Group 20"/>
          <p:cNvGrpSpPr/>
          <p:nvPr/>
        </p:nvGrpSpPr>
        <p:grpSpPr>
          <a:xfrm>
            <a:off x="2079914" y="2126362"/>
            <a:ext cx="2281554" cy="2143981"/>
            <a:chOff x="1756379" y="1447540"/>
            <a:chExt cx="2896664" cy="2670254"/>
          </a:xfrm>
        </p:grpSpPr>
        <p:sp>
          <p:nvSpPr>
            <p:cNvPr id="24" name="Oval 23"/>
            <p:cNvSpPr/>
            <p:nvPr/>
          </p:nvSpPr>
          <p:spPr>
            <a:xfrm>
              <a:off x="1756379" y="1447540"/>
              <a:ext cx="2896664" cy="2670254"/>
            </a:xfrm>
            <a:prstGeom prst="ellipse">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sp>
          <p:nvSpPr>
            <p:cNvPr id="25" name="TextBox 24"/>
            <p:cNvSpPr txBox="1"/>
            <p:nvPr/>
          </p:nvSpPr>
          <p:spPr>
            <a:xfrm>
              <a:off x="1876563" y="2084293"/>
              <a:ext cx="2656295" cy="1839961"/>
            </a:xfrm>
            <a:prstGeom prst="rect">
              <a:avLst/>
            </a:prstGeom>
            <a:noFill/>
          </p:spPr>
          <p:txBody>
            <a:bodyPr wrap="square" rtlCol="0">
              <a:spAutoFit/>
            </a:bodyPr>
            <a:lstStyle/>
            <a:p>
              <a:pPr algn="ctr"/>
              <a:r>
                <a:rPr lang="en-GB" dirty="0">
                  <a:solidFill>
                    <a:schemeClr val="bg1"/>
                  </a:solidFill>
                  <a:latin typeface="Tuffy" panose="020B0603060100000000" pitchFamily="34" charset="0"/>
                  <a:ea typeface="Tuffy" panose="020B0603060100000000" pitchFamily="34" charset="0"/>
                </a:rPr>
                <a:t>Look at the front cover. Can you guess what this book will be about?</a:t>
              </a:r>
            </a:p>
          </p:txBody>
        </p:sp>
      </p:grpSp>
      <p:grpSp>
        <p:nvGrpSpPr>
          <p:cNvPr id="26" name="Group 25"/>
          <p:cNvGrpSpPr/>
          <p:nvPr/>
        </p:nvGrpSpPr>
        <p:grpSpPr>
          <a:xfrm>
            <a:off x="4153374" y="3422839"/>
            <a:ext cx="1834800" cy="1746924"/>
            <a:chOff x="5913767" y="4181943"/>
            <a:chExt cx="2447370" cy="2157897"/>
          </a:xfrm>
        </p:grpSpPr>
        <p:sp>
          <p:nvSpPr>
            <p:cNvPr id="27" name="Oval 26"/>
            <p:cNvSpPr/>
            <p:nvPr/>
          </p:nvSpPr>
          <p:spPr>
            <a:xfrm>
              <a:off x="5913767" y="4181943"/>
              <a:ext cx="2447370" cy="2157897"/>
            </a:xfrm>
            <a:prstGeom prst="ellipse">
              <a:avLst/>
            </a:prstGeom>
            <a:solidFill>
              <a:srgbClr val="006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sp>
          <p:nvSpPr>
            <p:cNvPr id="28" name="TextBox 27"/>
            <p:cNvSpPr txBox="1"/>
            <p:nvPr/>
          </p:nvSpPr>
          <p:spPr>
            <a:xfrm>
              <a:off x="6051704" y="4689034"/>
              <a:ext cx="2171497" cy="1482713"/>
            </a:xfrm>
            <a:prstGeom prst="rect">
              <a:avLst/>
            </a:prstGeom>
            <a:noFill/>
          </p:spPr>
          <p:txBody>
            <a:bodyPr wrap="square" rtlCol="0">
              <a:spAutoFit/>
            </a:bodyPr>
            <a:lstStyle/>
            <a:p>
              <a:pPr algn="ctr"/>
              <a:r>
                <a:rPr lang="en-GB" dirty="0">
                  <a:solidFill>
                    <a:schemeClr val="bg1"/>
                  </a:solidFill>
                  <a:latin typeface="Tuffy" panose="020B0603060100000000" pitchFamily="34" charset="0"/>
                  <a:ea typeface="Tuffy" panose="020B0603060100000000" pitchFamily="34" charset="0"/>
                </a:rPr>
                <a:t>Did you like the book? Why/why not?</a:t>
              </a:r>
            </a:p>
          </p:txBody>
        </p:sp>
      </p:grpSp>
      <p:grpSp>
        <p:nvGrpSpPr>
          <p:cNvPr id="29" name="Group 28"/>
          <p:cNvGrpSpPr/>
          <p:nvPr/>
        </p:nvGrpSpPr>
        <p:grpSpPr>
          <a:xfrm>
            <a:off x="5817206" y="4238939"/>
            <a:ext cx="2164130" cy="2119371"/>
            <a:chOff x="5775831" y="4181942"/>
            <a:chExt cx="2886651" cy="2617964"/>
          </a:xfrm>
        </p:grpSpPr>
        <p:sp>
          <p:nvSpPr>
            <p:cNvPr id="30" name="Oval 29"/>
            <p:cNvSpPr/>
            <p:nvPr/>
          </p:nvSpPr>
          <p:spPr>
            <a:xfrm>
              <a:off x="5775831" y="4181942"/>
              <a:ext cx="2886651" cy="2617964"/>
            </a:xfrm>
            <a:prstGeom prst="ellipse">
              <a:avLst/>
            </a:prstGeom>
            <a:solidFill>
              <a:srgbClr val="004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sp>
          <p:nvSpPr>
            <p:cNvPr id="31" name="TextBox 30"/>
            <p:cNvSpPr txBox="1"/>
            <p:nvPr/>
          </p:nvSpPr>
          <p:spPr>
            <a:xfrm>
              <a:off x="6129079" y="4621753"/>
              <a:ext cx="2171497" cy="1824877"/>
            </a:xfrm>
            <a:prstGeom prst="rect">
              <a:avLst/>
            </a:prstGeom>
            <a:noFill/>
          </p:spPr>
          <p:txBody>
            <a:bodyPr wrap="square" rtlCol="0">
              <a:spAutoFit/>
            </a:bodyPr>
            <a:lstStyle/>
            <a:p>
              <a:pPr algn="ctr"/>
              <a:r>
                <a:rPr lang="en-GB" dirty="0">
                  <a:solidFill>
                    <a:schemeClr val="bg1"/>
                  </a:solidFill>
                  <a:latin typeface="Tuffy" panose="020B0603060100000000" pitchFamily="34" charset="0"/>
                  <a:ea typeface="Tuffy" panose="020B0603060100000000" pitchFamily="34" charset="0"/>
                </a:rPr>
                <a:t>What do you think that the word </a:t>
              </a:r>
              <a:r>
                <a:rPr lang="en-GB" u="sng" dirty="0">
                  <a:solidFill>
                    <a:schemeClr val="bg1"/>
                  </a:solidFill>
                  <a:latin typeface="Tuffy" panose="020B0603060100000000" pitchFamily="34" charset="0"/>
                  <a:ea typeface="Tuffy" panose="020B0603060100000000" pitchFamily="34" charset="0"/>
                </a:rPr>
                <a:t>__________</a:t>
              </a:r>
              <a:r>
                <a:rPr lang="en-GB" dirty="0">
                  <a:solidFill>
                    <a:schemeClr val="bg1"/>
                  </a:solidFill>
                  <a:latin typeface="Tuffy" panose="020B0603060100000000" pitchFamily="34" charset="0"/>
                  <a:ea typeface="Tuffy" panose="020B0603060100000000" pitchFamily="34" charset="0"/>
                </a:rPr>
                <a:t> means?</a:t>
              </a:r>
            </a:p>
          </p:txBody>
        </p:sp>
      </p:grpSp>
      <p:grpSp>
        <p:nvGrpSpPr>
          <p:cNvPr id="32" name="Group 31"/>
          <p:cNvGrpSpPr/>
          <p:nvPr/>
        </p:nvGrpSpPr>
        <p:grpSpPr>
          <a:xfrm>
            <a:off x="2161987" y="4290857"/>
            <a:ext cx="2164130" cy="2119371"/>
            <a:chOff x="5775831" y="4181942"/>
            <a:chExt cx="2886651" cy="2617964"/>
          </a:xfrm>
        </p:grpSpPr>
        <p:sp>
          <p:nvSpPr>
            <p:cNvPr id="33" name="Oval 32"/>
            <p:cNvSpPr/>
            <p:nvPr/>
          </p:nvSpPr>
          <p:spPr>
            <a:xfrm>
              <a:off x="5775831" y="4181942"/>
              <a:ext cx="2886651" cy="2617964"/>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sp>
          <p:nvSpPr>
            <p:cNvPr id="34" name="TextBox 33"/>
            <p:cNvSpPr txBox="1"/>
            <p:nvPr/>
          </p:nvSpPr>
          <p:spPr>
            <a:xfrm>
              <a:off x="6129079" y="4794983"/>
              <a:ext cx="2171497" cy="1824877"/>
            </a:xfrm>
            <a:prstGeom prst="rect">
              <a:avLst/>
            </a:prstGeom>
            <a:noFill/>
          </p:spPr>
          <p:txBody>
            <a:bodyPr wrap="square" rtlCol="0">
              <a:spAutoFit/>
            </a:bodyPr>
            <a:lstStyle/>
            <a:p>
              <a:pPr algn="ctr"/>
              <a:r>
                <a:rPr lang="en-GB" dirty="0">
                  <a:solidFill>
                    <a:schemeClr val="bg1"/>
                  </a:solidFill>
                  <a:latin typeface="Tuffy" panose="020B0603060100000000" pitchFamily="34" charset="0"/>
                  <a:ea typeface="Tuffy" panose="020B0603060100000000" pitchFamily="34" charset="0"/>
                </a:rPr>
                <a:t>Does this book remind you of any other book we've read?</a:t>
              </a:r>
            </a:p>
          </p:txBody>
        </p:sp>
      </p:grpSp>
    </p:spTree>
    <p:extLst>
      <p:ext uri="{BB962C8B-B14F-4D97-AF65-F5344CB8AC3E}">
        <p14:creationId xmlns:p14="http://schemas.microsoft.com/office/powerpoint/2010/main" val="2362293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3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3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3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3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3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328987" y="2467508"/>
            <a:ext cx="5431126" cy="2849589"/>
            <a:chOff x="1974670" y="2052349"/>
            <a:chExt cx="5431126" cy="2849589"/>
          </a:xfrm>
        </p:grpSpPr>
        <p:sp>
          <p:nvSpPr>
            <p:cNvPr id="3" name="Rectangle 2"/>
            <p:cNvSpPr/>
            <p:nvPr/>
          </p:nvSpPr>
          <p:spPr>
            <a:xfrm>
              <a:off x="2168166" y="2337847"/>
              <a:ext cx="5237630" cy="2564091"/>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2168166" y="2337847"/>
              <a:ext cx="5237630" cy="24509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54827">
              <a:off x="1974670" y="2052349"/>
              <a:ext cx="548143" cy="955737"/>
            </a:xfrm>
            <a:prstGeom prst="rect">
              <a:avLst/>
            </a:prstGeom>
          </p:spPr>
        </p:pic>
      </p:grpSp>
      <p:sp>
        <p:nvSpPr>
          <p:cNvPr id="2" name="Title 2"/>
          <p:cNvSpPr>
            <a:spLocks noGrp="1"/>
          </p:cNvSpPr>
          <p:nvPr>
            <p:ph type="title"/>
          </p:nvPr>
        </p:nvSpPr>
        <p:spPr>
          <a:xfrm>
            <a:off x="1981199" y="478895"/>
            <a:ext cx="8220075" cy="994306"/>
          </a:xfrm>
        </p:spPr>
        <p:txBody>
          <a:bodyPr/>
          <a:lstStyle/>
          <a:p>
            <a:r>
              <a:rPr lang="en-GB" dirty="0">
                <a:solidFill>
                  <a:srgbClr val="18A0DB"/>
                </a:solidFill>
                <a:latin typeface="Tuffy" panose="020B0603060100000000" pitchFamily="34" charset="0"/>
                <a:ea typeface="Tuffy" panose="020B0603060100000000" pitchFamily="34" charset="0"/>
              </a:rPr>
              <a:t>Reading Game Ideas</a:t>
            </a:r>
          </a:p>
        </p:txBody>
      </p:sp>
      <p:sp>
        <p:nvSpPr>
          <p:cNvPr id="8" name="Content Placeholder 6"/>
          <p:cNvSpPr txBox="1">
            <a:spLocks/>
          </p:cNvSpPr>
          <p:nvPr/>
        </p:nvSpPr>
        <p:spPr>
          <a:xfrm>
            <a:off x="1981199" y="1473202"/>
            <a:ext cx="8220075"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Playing simple reading games will help your child to see</a:t>
            </a:r>
            <a:br>
              <a:rPr lang="en-GB" sz="2000" dirty="0">
                <a:latin typeface="Tuffy" panose="020B0603060100000000" pitchFamily="34" charset="0"/>
                <a:ea typeface="Tuffy" panose="020B0603060100000000" pitchFamily="34" charset="0"/>
              </a:rPr>
            </a:br>
            <a:r>
              <a:rPr lang="en-GB" sz="2000" dirty="0">
                <a:latin typeface="Tuffy" panose="020B0603060100000000" pitchFamily="34" charset="0"/>
                <a:ea typeface="Tuffy" panose="020B0603060100000000" pitchFamily="34" charset="0"/>
              </a:rPr>
              <a:t>the relevance of reading while having fun.</a:t>
            </a:r>
          </a:p>
        </p:txBody>
      </p:sp>
      <p:sp>
        <p:nvSpPr>
          <p:cNvPr id="10" name="Content Placeholder 6"/>
          <p:cNvSpPr txBox="1">
            <a:spLocks/>
          </p:cNvSpPr>
          <p:nvPr/>
        </p:nvSpPr>
        <p:spPr>
          <a:xfrm>
            <a:off x="3522484" y="3480579"/>
            <a:ext cx="3041561" cy="1354038"/>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bg1"/>
                </a:solidFill>
                <a:latin typeface="Tuffy" panose="020B0603060100000000" pitchFamily="34" charset="0"/>
                <a:ea typeface="Tuffy" panose="020B0603060100000000" pitchFamily="34" charset="0"/>
              </a:rPr>
              <a:t>Ask your child to read out and tick off the items on your shopping list as you shop.</a:t>
            </a:r>
          </a:p>
        </p:txBody>
      </p:sp>
      <p:grpSp>
        <p:nvGrpSpPr>
          <p:cNvPr id="11" name="Group 10"/>
          <p:cNvGrpSpPr/>
          <p:nvPr/>
        </p:nvGrpSpPr>
        <p:grpSpPr>
          <a:xfrm>
            <a:off x="6653491" y="3243854"/>
            <a:ext cx="1827491" cy="1827491"/>
            <a:chOff x="5129490" y="3243853"/>
            <a:chExt cx="1827491" cy="1827491"/>
          </a:xfrm>
        </p:grpSpPr>
        <p:sp>
          <p:nvSpPr>
            <p:cNvPr id="6" name="Oval 5"/>
            <p:cNvSpPr/>
            <p:nvPr/>
          </p:nvSpPr>
          <p:spPr>
            <a:xfrm>
              <a:off x="5129490" y="3243853"/>
              <a:ext cx="1827491" cy="1827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8609" y="3319224"/>
              <a:ext cx="1409252" cy="1635551"/>
            </a:xfrm>
            <a:prstGeom prst="rect">
              <a:avLst/>
            </a:prstGeom>
          </p:spPr>
        </p:pic>
      </p:grpSp>
    </p:spTree>
    <p:extLst>
      <p:ext uri="{BB962C8B-B14F-4D97-AF65-F5344CB8AC3E}">
        <p14:creationId xmlns:p14="http://schemas.microsoft.com/office/powerpoint/2010/main" val="3779108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300"/>
                                        <p:tgtEl>
                                          <p:spTgt spid="16"/>
                                        </p:tgtEl>
                                      </p:cBhvr>
                                    </p:animEffect>
                                  </p:childTnLst>
                                </p:cTn>
                              </p:par>
                            </p:childTnLst>
                          </p:cTn>
                        </p:par>
                        <p:par>
                          <p:cTn id="13" fill="hold">
                            <p:stCondLst>
                              <p:cond delay="3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300"/>
                                        <p:tgtEl>
                                          <p:spTgt spid="10"/>
                                        </p:tgtEl>
                                      </p:cBhvr>
                                    </p:animEffect>
                                  </p:childTnLst>
                                </p:cTn>
                              </p:par>
                            </p:childTnLst>
                          </p:cTn>
                        </p:par>
                        <p:par>
                          <p:cTn id="17" fill="hold">
                            <p:stCondLst>
                              <p:cond delay="6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328987" y="2467508"/>
            <a:ext cx="5431126" cy="2849589"/>
            <a:chOff x="1974670" y="2052349"/>
            <a:chExt cx="5431126" cy="2849589"/>
          </a:xfrm>
        </p:grpSpPr>
        <p:sp>
          <p:nvSpPr>
            <p:cNvPr id="3" name="Rectangle 2"/>
            <p:cNvSpPr/>
            <p:nvPr/>
          </p:nvSpPr>
          <p:spPr>
            <a:xfrm>
              <a:off x="2168166" y="2337847"/>
              <a:ext cx="5237630" cy="2564091"/>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2168166" y="2337847"/>
              <a:ext cx="5237630" cy="24509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54827">
              <a:off x="1974670" y="2052349"/>
              <a:ext cx="548143" cy="955737"/>
            </a:xfrm>
            <a:prstGeom prst="rect">
              <a:avLst/>
            </a:prstGeom>
          </p:spPr>
        </p:pic>
      </p:grpSp>
      <p:sp>
        <p:nvSpPr>
          <p:cNvPr id="2" name="Title 2"/>
          <p:cNvSpPr>
            <a:spLocks noGrp="1"/>
          </p:cNvSpPr>
          <p:nvPr>
            <p:ph type="title"/>
          </p:nvPr>
        </p:nvSpPr>
        <p:spPr>
          <a:xfrm>
            <a:off x="1981199" y="478895"/>
            <a:ext cx="8220075" cy="994306"/>
          </a:xfrm>
        </p:spPr>
        <p:txBody>
          <a:bodyPr/>
          <a:lstStyle/>
          <a:p>
            <a:r>
              <a:rPr lang="en-GB" dirty="0">
                <a:solidFill>
                  <a:srgbClr val="18A0DB"/>
                </a:solidFill>
                <a:latin typeface="Tuffy" panose="020B0603060100000000" pitchFamily="34" charset="0"/>
                <a:ea typeface="Tuffy" panose="020B0603060100000000" pitchFamily="34" charset="0"/>
              </a:rPr>
              <a:t>Reading Game Ideas</a:t>
            </a:r>
          </a:p>
        </p:txBody>
      </p:sp>
      <p:sp>
        <p:nvSpPr>
          <p:cNvPr id="8" name="Content Placeholder 6"/>
          <p:cNvSpPr txBox="1">
            <a:spLocks/>
          </p:cNvSpPr>
          <p:nvPr/>
        </p:nvSpPr>
        <p:spPr>
          <a:xfrm>
            <a:off x="1981199" y="1473202"/>
            <a:ext cx="8220075"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Playing simple reading games will help your child to see</a:t>
            </a:r>
            <a:br>
              <a:rPr lang="en-GB" sz="2000" dirty="0">
                <a:latin typeface="Tuffy" panose="020B0603060100000000" pitchFamily="34" charset="0"/>
                <a:ea typeface="Tuffy" panose="020B0603060100000000" pitchFamily="34" charset="0"/>
              </a:rPr>
            </a:br>
            <a:r>
              <a:rPr lang="en-GB" sz="2000" dirty="0">
                <a:latin typeface="Tuffy" panose="020B0603060100000000" pitchFamily="34" charset="0"/>
                <a:ea typeface="Tuffy" panose="020B0603060100000000" pitchFamily="34" charset="0"/>
              </a:rPr>
              <a:t>the relevance of reading while having fun.</a:t>
            </a:r>
          </a:p>
        </p:txBody>
      </p:sp>
      <p:sp>
        <p:nvSpPr>
          <p:cNvPr id="10" name="Content Placeholder 6"/>
          <p:cNvSpPr txBox="1">
            <a:spLocks/>
          </p:cNvSpPr>
          <p:nvPr/>
        </p:nvSpPr>
        <p:spPr>
          <a:xfrm>
            <a:off x="3522484" y="3480579"/>
            <a:ext cx="3131007" cy="1354038"/>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bg1"/>
                </a:solidFill>
                <a:latin typeface="Tuffy" panose="020B0603060100000000" pitchFamily="34" charset="0"/>
                <a:ea typeface="Tuffy" panose="020B0603060100000000" pitchFamily="34" charset="0"/>
              </a:rPr>
              <a:t>Ask your child to collect the mail from the doormat and read the name on each letter.</a:t>
            </a:r>
          </a:p>
        </p:txBody>
      </p:sp>
      <p:grpSp>
        <p:nvGrpSpPr>
          <p:cNvPr id="5" name="Group 4"/>
          <p:cNvGrpSpPr/>
          <p:nvPr/>
        </p:nvGrpSpPr>
        <p:grpSpPr>
          <a:xfrm>
            <a:off x="6472577" y="3243854"/>
            <a:ext cx="2008404" cy="1827491"/>
            <a:chOff x="4948577" y="3243853"/>
            <a:chExt cx="2008404" cy="1827491"/>
          </a:xfrm>
        </p:grpSpPr>
        <p:sp>
          <p:nvSpPr>
            <p:cNvPr id="6" name="Oval 5"/>
            <p:cNvSpPr/>
            <p:nvPr/>
          </p:nvSpPr>
          <p:spPr>
            <a:xfrm>
              <a:off x="5129490" y="3243853"/>
              <a:ext cx="1827491" cy="1827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8577" y="3480579"/>
              <a:ext cx="2008404" cy="1479196"/>
            </a:xfrm>
            <a:prstGeom prst="rect">
              <a:avLst/>
            </a:prstGeom>
          </p:spPr>
        </p:pic>
      </p:grpSp>
    </p:spTree>
    <p:extLst>
      <p:ext uri="{BB962C8B-B14F-4D97-AF65-F5344CB8AC3E}">
        <p14:creationId xmlns:p14="http://schemas.microsoft.com/office/powerpoint/2010/main" val="40786793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328987" y="2467508"/>
            <a:ext cx="5431126" cy="2849589"/>
            <a:chOff x="1974670" y="2052349"/>
            <a:chExt cx="5431126" cy="2849589"/>
          </a:xfrm>
        </p:grpSpPr>
        <p:sp>
          <p:nvSpPr>
            <p:cNvPr id="3" name="Rectangle 2"/>
            <p:cNvSpPr/>
            <p:nvPr/>
          </p:nvSpPr>
          <p:spPr>
            <a:xfrm>
              <a:off x="2168166" y="2337847"/>
              <a:ext cx="5237630" cy="2564091"/>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2168166" y="2337847"/>
              <a:ext cx="5237630" cy="24509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54827">
              <a:off x="1974670" y="2052349"/>
              <a:ext cx="548143" cy="955737"/>
            </a:xfrm>
            <a:prstGeom prst="rect">
              <a:avLst/>
            </a:prstGeom>
          </p:spPr>
        </p:pic>
      </p:grpSp>
      <p:sp>
        <p:nvSpPr>
          <p:cNvPr id="2" name="Title 2"/>
          <p:cNvSpPr>
            <a:spLocks noGrp="1"/>
          </p:cNvSpPr>
          <p:nvPr>
            <p:ph type="title"/>
          </p:nvPr>
        </p:nvSpPr>
        <p:spPr>
          <a:xfrm>
            <a:off x="1981199" y="478895"/>
            <a:ext cx="8220075" cy="994306"/>
          </a:xfrm>
        </p:spPr>
        <p:txBody>
          <a:bodyPr/>
          <a:lstStyle/>
          <a:p>
            <a:r>
              <a:rPr lang="en-GB" dirty="0">
                <a:solidFill>
                  <a:srgbClr val="18A0DB"/>
                </a:solidFill>
                <a:latin typeface="Tuffy" panose="020B0603060100000000" pitchFamily="34" charset="0"/>
                <a:ea typeface="Tuffy" panose="020B0603060100000000" pitchFamily="34" charset="0"/>
              </a:rPr>
              <a:t>Reading Game Ideas</a:t>
            </a:r>
          </a:p>
        </p:txBody>
      </p:sp>
      <p:sp>
        <p:nvSpPr>
          <p:cNvPr id="8" name="Content Placeholder 6"/>
          <p:cNvSpPr txBox="1">
            <a:spLocks/>
          </p:cNvSpPr>
          <p:nvPr/>
        </p:nvSpPr>
        <p:spPr>
          <a:xfrm>
            <a:off x="1981199" y="1473202"/>
            <a:ext cx="8220075"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Playing simple reading games will help your child to see</a:t>
            </a:r>
            <a:br>
              <a:rPr lang="en-GB" sz="2000" dirty="0">
                <a:latin typeface="Tuffy" panose="020B0603060100000000" pitchFamily="34" charset="0"/>
                <a:ea typeface="Tuffy" panose="020B0603060100000000" pitchFamily="34" charset="0"/>
              </a:rPr>
            </a:br>
            <a:r>
              <a:rPr lang="en-GB" sz="2000" dirty="0">
                <a:latin typeface="Tuffy" panose="020B0603060100000000" pitchFamily="34" charset="0"/>
                <a:ea typeface="Tuffy" panose="020B0603060100000000" pitchFamily="34" charset="0"/>
              </a:rPr>
              <a:t>the relevance of reading while having fun.</a:t>
            </a:r>
          </a:p>
        </p:txBody>
      </p:sp>
      <p:sp>
        <p:nvSpPr>
          <p:cNvPr id="10" name="Content Placeholder 6"/>
          <p:cNvSpPr txBox="1">
            <a:spLocks/>
          </p:cNvSpPr>
          <p:nvPr/>
        </p:nvSpPr>
        <p:spPr>
          <a:xfrm>
            <a:off x="3603058" y="3480579"/>
            <a:ext cx="3289954" cy="1354038"/>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bg1"/>
                </a:solidFill>
                <a:latin typeface="Tuffy" panose="020B0603060100000000" pitchFamily="34" charset="0"/>
                <a:ea typeface="Tuffy" panose="020B0603060100000000" pitchFamily="34" charset="0"/>
              </a:rPr>
              <a:t>Split up words into sounds using a robot voice to help your child to learn how to blend.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Add a robot word into a sentence or question.</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Can you get your c-</a:t>
            </a:r>
            <a:r>
              <a:rPr lang="en-GB" sz="2000" dirty="0" err="1">
                <a:solidFill>
                  <a:schemeClr val="bg1"/>
                </a:solidFill>
                <a:latin typeface="Tuffy" panose="020B0603060100000000" pitchFamily="34" charset="0"/>
                <a:ea typeface="Tuffy" panose="020B0603060100000000" pitchFamily="34" charset="0"/>
              </a:rPr>
              <a:t>oa</a:t>
            </a:r>
            <a:r>
              <a:rPr lang="en-GB" sz="2000" dirty="0">
                <a:solidFill>
                  <a:schemeClr val="bg1"/>
                </a:solidFill>
                <a:latin typeface="Tuffy" panose="020B0603060100000000" pitchFamily="34" charset="0"/>
                <a:ea typeface="Tuffy" panose="020B0603060100000000" pitchFamily="34" charset="0"/>
              </a:rPr>
              <a:t>-t?</a:t>
            </a:r>
          </a:p>
        </p:txBody>
      </p:sp>
      <p:grpSp>
        <p:nvGrpSpPr>
          <p:cNvPr id="5" name="Group 4"/>
          <p:cNvGrpSpPr/>
          <p:nvPr/>
        </p:nvGrpSpPr>
        <p:grpSpPr>
          <a:xfrm>
            <a:off x="6653491" y="3217483"/>
            <a:ext cx="1827491" cy="1912423"/>
            <a:chOff x="5129490" y="3217482"/>
            <a:chExt cx="1827491" cy="1912423"/>
          </a:xfrm>
        </p:grpSpPr>
        <p:sp>
          <p:nvSpPr>
            <p:cNvPr id="6" name="Oval 5"/>
            <p:cNvSpPr/>
            <p:nvPr/>
          </p:nvSpPr>
          <p:spPr>
            <a:xfrm>
              <a:off x="5129490" y="3243853"/>
              <a:ext cx="1827491" cy="1827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9587" y="3217482"/>
              <a:ext cx="1153071" cy="1912423"/>
            </a:xfrm>
            <a:prstGeom prst="rect">
              <a:avLst/>
            </a:prstGeom>
          </p:spPr>
        </p:pic>
      </p:grpSp>
    </p:spTree>
    <p:extLst>
      <p:ext uri="{BB962C8B-B14F-4D97-AF65-F5344CB8AC3E}">
        <p14:creationId xmlns:p14="http://schemas.microsoft.com/office/powerpoint/2010/main" val="29711814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335845" y="3782755"/>
            <a:ext cx="3565030" cy="495108"/>
          </a:xfrm>
          <a:prstGeom prst="rect">
            <a:avLst/>
          </a:prstGeom>
          <a:solidFill>
            <a:srgbClr val="006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lgn="ctr"/>
            <a:r>
              <a:rPr lang="en-GB" dirty="0">
                <a:latin typeface="Tuffy" panose="020B0603060100000000" pitchFamily="34" charset="0"/>
                <a:ea typeface="Tuffy" panose="020B0603060100000000" pitchFamily="34" charset="0"/>
              </a:rPr>
              <a:t>stories;</a:t>
            </a:r>
          </a:p>
        </p:txBody>
      </p:sp>
      <p:sp>
        <p:nvSpPr>
          <p:cNvPr id="29" name="Rectangle 28"/>
          <p:cNvSpPr/>
          <p:nvPr/>
        </p:nvSpPr>
        <p:spPr>
          <a:xfrm>
            <a:off x="6152195" y="3782755"/>
            <a:ext cx="3565030" cy="49510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lgn="ctr"/>
            <a:r>
              <a:rPr lang="en-GB" dirty="0">
                <a:latin typeface="Tuffy" panose="020B0603060100000000" pitchFamily="34" charset="0"/>
                <a:ea typeface="Tuffy" panose="020B0603060100000000" pitchFamily="34" charset="0"/>
              </a:rPr>
              <a:t>poems;</a:t>
            </a:r>
          </a:p>
        </p:txBody>
      </p:sp>
      <p:sp>
        <p:nvSpPr>
          <p:cNvPr id="30" name="Rectangle 29"/>
          <p:cNvSpPr/>
          <p:nvPr/>
        </p:nvSpPr>
        <p:spPr>
          <a:xfrm>
            <a:off x="2335845" y="5040167"/>
            <a:ext cx="7381380" cy="49510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lgn="ctr"/>
            <a:r>
              <a:rPr lang="en-GB" dirty="0">
                <a:latin typeface="Tuffy" panose="020B0603060100000000" pitchFamily="34" charset="0"/>
                <a:ea typeface="Tuffy" panose="020B0603060100000000" pitchFamily="34" charset="0"/>
              </a:rPr>
              <a:t>texts that they cannot yet read for themselves.</a:t>
            </a:r>
          </a:p>
        </p:txBody>
      </p:sp>
      <p:sp>
        <p:nvSpPr>
          <p:cNvPr id="31" name="Rectangle 30"/>
          <p:cNvSpPr/>
          <p:nvPr/>
        </p:nvSpPr>
        <p:spPr>
          <a:xfrm>
            <a:off x="2335845" y="4414127"/>
            <a:ext cx="7381380" cy="495108"/>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lgn="ctr"/>
            <a:r>
              <a:rPr lang="en-GB" dirty="0">
                <a:latin typeface="Tuffy" panose="020B0603060100000000" pitchFamily="34" charset="0"/>
                <a:ea typeface="Tuffy" panose="020B0603060100000000" pitchFamily="34" charset="0"/>
              </a:rPr>
              <a:t>information texts;</a:t>
            </a:r>
          </a:p>
        </p:txBody>
      </p:sp>
      <p:sp>
        <p:nvSpPr>
          <p:cNvPr id="4" name="Title 2"/>
          <p:cNvSpPr>
            <a:spLocks noGrp="1"/>
          </p:cNvSpPr>
          <p:nvPr>
            <p:ph type="title"/>
          </p:nvPr>
        </p:nvSpPr>
        <p:spPr>
          <a:xfrm>
            <a:off x="1981199" y="478895"/>
            <a:ext cx="8220075" cy="994306"/>
          </a:xfrm>
        </p:spPr>
        <p:txBody>
          <a:bodyPr/>
          <a:lstStyle/>
          <a:p>
            <a:r>
              <a:rPr lang="en-GB" dirty="0">
                <a:solidFill>
                  <a:srgbClr val="18A0DB"/>
                </a:solidFill>
                <a:latin typeface="Tuffy" panose="020B0603060100000000" pitchFamily="34" charset="0"/>
                <a:ea typeface="Tuffy" panose="020B0603060100000000" pitchFamily="34" charset="0"/>
              </a:rPr>
              <a:t>National Curriculum: Year 1</a:t>
            </a:r>
          </a:p>
        </p:txBody>
      </p:sp>
      <p:sp>
        <p:nvSpPr>
          <p:cNvPr id="6" name="Rectangle 5"/>
          <p:cNvSpPr/>
          <p:nvPr/>
        </p:nvSpPr>
        <p:spPr>
          <a:xfrm>
            <a:off x="2335845" y="1984452"/>
            <a:ext cx="3565030" cy="495108"/>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lgn="ctr"/>
            <a:r>
              <a:rPr lang="en-GB" dirty="0">
                <a:latin typeface="Tuffy" panose="020B0603060100000000" pitchFamily="34" charset="0"/>
                <a:ea typeface="Tuffy" panose="020B0603060100000000" pitchFamily="34" charset="0"/>
              </a:rPr>
              <a:t>pleasure in reading;</a:t>
            </a:r>
          </a:p>
        </p:txBody>
      </p:sp>
      <p:sp>
        <p:nvSpPr>
          <p:cNvPr id="8" name="Rectangle 7"/>
          <p:cNvSpPr/>
          <p:nvPr/>
        </p:nvSpPr>
        <p:spPr>
          <a:xfrm>
            <a:off x="6152195" y="1984452"/>
            <a:ext cx="3565030" cy="49510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lgn="ctr"/>
            <a:r>
              <a:rPr lang="en-GB" dirty="0">
                <a:latin typeface="Tuffy" panose="020B0603060100000000" pitchFamily="34" charset="0"/>
                <a:ea typeface="Tuffy" panose="020B0603060100000000" pitchFamily="34" charset="0"/>
              </a:rPr>
              <a:t>motivation to read;</a:t>
            </a:r>
          </a:p>
        </p:txBody>
      </p:sp>
      <p:sp>
        <p:nvSpPr>
          <p:cNvPr id="9" name="Rectangle 8"/>
          <p:cNvSpPr/>
          <p:nvPr/>
        </p:nvSpPr>
        <p:spPr>
          <a:xfrm>
            <a:off x="2335845" y="2615824"/>
            <a:ext cx="3565030" cy="49510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lgn="ctr"/>
            <a:r>
              <a:rPr lang="en-GB" dirty="0">
                <a:latin typeface="Tuffy" panose="020B0603060100000000" pitchFamily="34" charset="0"/>
                <a:ea typeface="Tuffy" panose="020B0603060100000000" pitchFamily="34" charset="0"/>
              </a:rPr>
              <a:t>increased vocabulary;</a:t>
            </a:r>
          </a:p>
        </p:txBody>
      </p:sp>
      <p:sp>
        <p:nvSpPr>
          <p:cNvPr id="10" name="Rectangle 9"/>
          <p:cNvSpPr/>
          <p:nvPr/>
        </p:nvSpPr>
        <p:spPr>
          <a:xfrm>
            <a:off x="6152195" y="2477326"/>
            <a:ext cx="3565030" cy="772107"/>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lgn="ctr"/>
            <a:r>
              <a:rPr lang="en-GB" dirty="0">
                <a:latin typeface="Tuffy" panose="020B0603060100000000" pitchFamily="34" charset="0"/>
                <a:ea typeface="Tuffy" panose="020B0603060100000000" pitchFamily="34" charset="0"/>
              </a:rPr>
              <a:t>improved level of understanding. </a:t>
            </a:r>
          </a:p>
        </p:txBody>
      </p:sp>
      <p:sp>
        <p:nvSpPr>
          <p:cNvPr id="11" name="Content Placeholder 6"/>
          <p:cNvSpPr txBox="1">
            <a:spLocks/>
          </p:cNvSpPr>
          <p:nvPr/>
        </p:nvSpPr>
        <p:spPr>
          <a:xfrm>
            <a:off x="1981199" y="1234478"/>
            <a:ext cx="8220075"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Children need to develop: </a:t>
            </a:r>
          </a:p>
        </p:txBody>
      </p:sp>
      <p:sp>
        <p:nvSpPr>
          <p:cNvPr id="12" name="Content Placeholder 6"/>
          <p:cNvSpPr txBox="1">
            <a:spLocks/>
          </p:cNvSpPr>
          <p:nvPr/>
        </p:nvSpPr>
        <p:spPr>
          <a:xfrm>
            <a:off x="1981199" y="3075968"/>
            <a:ext cx="8220075"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They will do this by frequently listening to: </a:t>
            </a:r>
          </a:p>
        </p:txBody>
      </p:sp>
      <p:sp>
        <p:nvSpPr>
          <p:cNvPr id="16" name="Content Placeholder 6"/>
          <p:cNvSpPr txBox="1">
            <a:spLocks/>
          </p:cNvSpPr>
          <p:nvPr/>
        </p:nvSpPr>
        <p:spPr>
          <a:xfrm>
            <a:off x="1981197" y="5581365"/>
            <a:ext cx="8220076"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latin typeface="Tuffy" panose="020B0603060100000000" pitchFamily="34" charset="0"/>
                <a:ea typeface="Tuffy" panose="020B0603060100000000" pitchFamily="34" charset="0"/>
              </a:rPr>
              <a:t>By reading with an adult, children can also be shown the processes of finding information within a book, such as the use of contents or index pages.</a:t>
            </a:r>
          </a:p>
        </p:txBody>
      </p:sp>
    </p:spTree>
    <p:extLst>
      <p:ext uri="{BB962C8B-B14F-4D97-AF65-F5344CB8AC3E}">
        <p14:creationId xmlns:p14="http://schemas.microsoft.com/office/powerpoint/2010/main" val="38943641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3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30000" decel="7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accel="30000" decel="7000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accel="30000" decel="7000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accel="30000" decel="7000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3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accel="30000" decel="7000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0-#ppt_w/2"/>
                                          </p:val>
                                        </p:tav>
                                        <p:tav tm="100000">
                                          <p:val>
                                            <p:strVal val="#ppt_x"/>
                                          </p:val>
                                        </p:tav>
                                      </p:tavLst>
                                    </p:anim>
                                    <p:anim calcmode="lin" valueType="num">
                                      <p:cBhvr additive="base">
                                        <p:cTn id="4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accel="30000" decel="7000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1+#ppt_w/2"/>
                                          </p:val>
                                        </p:tav>
                                        <p:tav tm="100000">
                                          <p:val>
                                            <p:strVal val="#ppt_x"/>
                                          </p:val>
                                        </p:tav>
                                      </p:tavLst>
                                    </p:anim>
                                    <p:anim calcmode="lin" valueType="num">
                                      <p:cBhvr additive="base">
                                        <p:cTn id="4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accel="30000" decel="7000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1+#ppt_w/2"/>
                                          </p:val>
                                        </p:tav>
                                        <p:tav tm="100000">
                                          <p:val>
                                            <p:strVal val="#ppt_x"/>
                                          </p:val>
                                        </p:tav>
                                      </p:tavLst>
                                    </p:anim>
                                    <p:anim calcmode="lin" valueType="num">
                                      <p:cBhvr additive="base">
                                        <p:cTn id="54"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accel="30000" decel="7000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0-#ppt_w/2"/>
                                          </p:val>
                                        </p:tav>
                                        <p:tav tm="100000">
                                          <p:val>
                                            <p:strVal val="#ppt_x"/>
                                          </p:val>
                                        </p:tav>
                                      </p:tavLst>
                                    </p:anim>
                                    <p:anim calcmode="lin" valueType="num">
                                      <p:cBhvr additive="base">
                                        <p:cTn id="6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6" grpId="0" animBg="1"/>
      <p:bldP spid="8" grpId="0" animBg="1"/>
      <p:bldP spid="9" grpId="0" animBg="1"/>
      <p:bldP spid="10" grpId="0" animBg="1"/>
      <p:bldP spid="12"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328987" y="2467508"/>
            <a:ext cx="5431126" cy="2849589"/>
            <a:chOff x="1974670" y="2052349"/>
            <a:chExt cx="5431126" cy="2849589"/>
          </a:xfrm>
        </p:grpSpPr>
        <p:sp>
          <p:nvSpPr>
            <p:cNvPr id="3" name="Rectangle 2"/>
            <p:cNvSpPr/>
            <p:nvPr/>
          </p:nvSpPr>
          <p:spPr>
            <a:xfrm>
              <a:off x="2168166" y="2337847"/>
              <a:ext cx="5237630" cy="2564091"/>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2168166" y="2337847"/>
              <a:ext cx="5237630" cy="24509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54827">
              <a:off x="1974670" y="2052349"/>
              <a:ext cx="548143" cy="955737"/>
            </a:xfrm>
            <a:prstGeom prst="rect">
              <a:avLst/>
            </a:prstGeom>
          </p:spPr>
        </p:pic>
      </p:grpSp>
      <p:sp>
        <p:nvSpPr>
          <p:cNvPr id="2" name="Title 2"/>
          <p:cNvSpPr>
            <a:spLocks noGrp="1"/>
          </p:cNvSpPr>
          <p:nvPr>
            <p:ph type="title"/>
          </p:nvPr>
        </p:nvSpPr>
        <p:spPr>
          <a:xfrm>
            <a:off x="1981199" y="478895"/>
            <a:ext cx="8220075" cy="994306"/>
          </a:xfrm>
        </p:spPr>
        <p:txBody>
          <a:bodyPr/>
          <a:lstStyle/>
          <a:p>
            <a:r>
              <a:rPr lang="en-GB" dirty="0">
                <a:solidFill>
                  <a:srgbClr val="18A0DB"/>
                </a:solidFill>
                <a:latin typeface="Tuffy" panose="020B0603060100000000" pitchFamily="34" charset="0"/>
                <a:ea typeface="Tuffy" panose="020B0603060100000000" pitchFamily="34" charset="0"/>
              </a:rPr>
              <a:t>Reading Game Ideas</a:t>
            </a:r>
          </a:p>
        </p:txBody>
      </p:sp>
      <p:sp>
        <p:nvSpPr>
          <p:cNvPr id="8" name="Content Placeholder 6"/>
          <p:cNvSpPr txBox="1">
            <a:spLocks/>
          </p:cNvSpPr>
          <p:nvPr/>
        </p:nvSpPr>
        <p:spPr>
          <a:xfrm>
            <a:off x="1981199" y="1473202"/>
            <a:ext cx="8220075"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Playing simple reading games will help your child to see</a:t>
            </a:r>
            <a:br>
              <a:rPr lang="en-GB" sz="2000" dirty="0">
                <a:latin typeface="Tuffy" panose="020B0603060100000000" pitchFamily="34" charset="0"/>
                <a:ea typeface="Tuffy" panose="020B0603060100000000" pitchFamily="34" charset="0"/>
              </a:rPr>
            </a:br>
            <a:r>
              <a:rPr lang="en-GB" sz="2000" dirty="0">
                <a:latin typeface="Tuffy" panose="020B0603060100000000" pitchFamily="34" charset="0"/>
                <a:ea typeface="Tuffy" panose="020B0603060100000000" pitchFamily="34" charset="0"/>
              </a:rPr>
              <a:t>the relevance of reading while having fun.</a:t>
            </a:r>
          </a:p>
        </p:txBody>
      </p:sp>
      <p:sp>
        <p:nvSpPr>
          <p:cNvPr id="10" name="Content Placeholder 6"/>
          <p:cNvSpPr txBox="1">
            <a:spLocks/>
          </p:cNvSpPr>
          <p:nvPr/>
        </p:nvSpPr>
        <p:spPr>
          <a:xfrm>
            <a:off x="3603058" y="3480579"/>
            <a:ext cx="3289954" cy="1354038"/>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bg1"/>
                </a:solidFill>
                <a:latin typeface="Tuffy" panose="020B0603060100000000" pitchFamily="34" charset="0"/>
                <a:ea typeface="Tuffy" panose="020B0603060100000000" pitchFamily="34" charset="0"/>
              </a:rPr>
              <a:t>Encourage your child to read signs, menus or notices when you are</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out and about.</a:t>
            </a:r>
          </a:p>
        </p:txBody>
      </p:sp>
      <p:grpSp>
        <p:nvGrpSpPr>
          <p:cNvPr id="5" name="Group 4"/>
          <p:cNvGrpSpPr/>
          <p:nvPr/>
        </p:nvGrpSpPr>
        <p:grpSpPr>
          <a:xfrm>
            <a:off x="6653491" y="3243854"/>
            <a:ext cx="1827491" cy="2071893"/>
            <a:chOff x="5129490" y="3243853"/>
            <a:chExt cx="1827491" cy="2071893"/>
          </a:xfrm>
        </p:grpSpPr>
        <p:sp>
          <p:nvSpPr>
            <p:cNvPr id="6" name="Oval 5"/>
            <p:cNvSpPr/>
            <p:nvPr/>
          </p:nvSpPr>
          <p:spPr>
            <a:xfrm>
              <a:off x="5129490" y="3243853"/>
              <a:ext cx="1827491" cy="1827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7661" y="3243853"/>
              <a:ext cx="1511147" cy="2071893"/>
            </a:xfrm>
            <a:prstGeom prst="rect">
              <a:avLst/>
            </a:prstGeom>
          </p:spPr>
        </p:pic>
      </p:grpSp>
    </p:spTree>
    <p:extLst>
      <p:ext uri="{BB962C8B-B14F-4D97-AF65-F5344CB8AC3E}">
        <p14:creationId xmlns:p14="http://schemas.microsoft.com/office/powerpoint/2010/main" val="21830669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328987" y="2467508"/>
            <a:ext cx="5431126" cy="2849589"/>
            <a:chOff x="1974670" y="2052349"/>
            <a:chExt cx="5431126" cy="2849589"/>
          </a:xfrm>
        </p:grpSpPr>
        <p:sp>
          <p:nvSpPr>
            <p:cNvPr id="3" name="Rectangle 2"/>
            <p:cNvSpPr/>
            <p:nvPr/>
          </p:nvSpPr>
          <p:spPr>
            <a:xfrm>
              <a:off x="2168166" y="2337847"/>
              <a:ext cx="5237630" cy="2564091"/>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2168166" y="2337847"/>
              <a:ext cx="5237630" cy="24509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54827">
              <a:off x="1974670" y="2052349"/>
              <a:ext cx="548143" cy="955737"/>
            </a:xfrm>
            <a:prstGeom prst="rect">
              <a:avLst/>
            </a:prstGeom>
          </p:spPr>
        </p:pic>
      </p:grpSp>
      <p:sp>
        <p:nvSpPr>
          <p:cNvPr id="2" name="Title 2"/>
          <p:cNvSpPr>
            <a:spLocks noGrp="1"/>
          </p:cNvSpPr>
          <p:nvPr>
            <p:ph type="title"/>
          </p:nvPr>
        </p:nvSpPr>
        <p:spPr>
          <a:xfrm>
            <a:off x="1981199" y="478895"/>
            <a:ext cx="8220075" cy="994306"/>
          </a:xfrm>
        </p:spPr>
        <p:txBody>
          <a:bodyPr/>
          <a:lstStyle/>
          <a:p>
            <a:r>
              <a:rPr lang="en-GB" dirty="0">
                <a:solidFill>
                  <a:srgbClr val="18A0DB"/>
                </a:solidFill>
                <a:latin typeface="Tuffy" panose="020B0603060100000000" pitchFamily="34" charset="0"/>
                <a:ea typeface="Tuffy" panose="020B0603060100000000" pitchFamily="34" charset="0"/>
              </a:rPr>
              <a:t>Reading Game Ideas</a:t>
            </a:r>
          </a:p>
        </p:txBody>
      </p:sp>
      <p:sp>
        <p:nvSpPr>
          <p:cNvPr id="8" name="Content Placeholder 6"/>
          <p:cNvSpPr txBox="1">
            <a:spLocks/>
          </p:cNvSpPr>
          <p:nvPr/>
        </p:nvSpPr>
        <p:spPr>
          <a:xfrm>
            <a:off x="1981199" y="1473202"/>
            <a:ext cx="8220075"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Playing simple reading games will help your child to see</a:t>
            </a:r>
            <a:br>
              <a:rPr lang="en-GB" sz="2000" dirty="0">
                <a:latin typeface="Tuffy" panose="020B0603060100000000" pitchFamily="34" charset="0"/>
                <a:ea typeface="Tuffy" panose="020B0603060100000000" pitchFamily="34" charset="0"/>
              </a:rPr>
            </a:br>
            <a:r>
              <a:rPr lang="en-GB" sz="2000" dirty="0">
                <a:latin typeface="Tuffy" panose="020B0603060100000000" pitchFamily="34" charset="0"/>
                <a:ea typeface="Tuffy" panose="020B0603060100000000" pitchFamily="34" charset="0"/>
              </a:rPr>
              <a:t>the relevance of reading while having fun.</a:t>
            </a:r>
          </a:p>
        </p:txBody>
      </p:sp>
      <p:sp>
        <p:nvSpPr>
          <p:cNvPr id="10" name="Content Placeholder 6"/>
          <p:cNvSpPr txBox="1">
            <a:spLocks/>
          </p:cNvSpPr>
          <p:nvPr/>
        </p:nvSpPr>
        <p:spPr>
          <a:xfrm>
            <a:off x="3603058" y="3480579"/>
            <a:ext cx="3289954" cy="1354038"/>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bg1"/>
                </a:solidFill>
                <a:latin typeface="Tuffy" panose="020B0603060100000000" pitchFamily="34" charset="0"/>
                <a:ea typeface="Tuffy" panose="020B0603060100000000" pitchFamily="34" charset="0"/>
              </a:rPr>
              <a:t>Hide notes with words or sentences on around the house. Encourage your child to hunt for them and to read the notes that they find.</a:t>
            </a:r>
          </a:p>
        </p:txBody>
      </p:sp>
      <p:grpSp>
        <p:nvGrpSpPr>
          <p:cNvPr id="5" name="Group 4"/>
          <p:cNvGrpSpPr/>
          <p:nvPr/>
        </p:nvGrpSpPr>
        <p:grpSpPr>
          <a:xfrm>
            <a:off x="6653490" y="3243854"/>
            <a:ext cx="1879294" cy="1827491"/>
            <a:chOff x="5129490" y="3243853"/>
            <a:chExt cx="1879294" cy="1827491"/>
          </a:xfrm>
        </p:grpSpPr>
        <p:sp>
          <p:nvSpPr>
            <p:cNvPr id="6" name="Oval 5"/>
            <p:cNvSpPr/>
            <p:nvPr/>
          </p:nvSpPr>
          <p:spPr>
            <a:xfrm>
              <a:off x="5129490" y="3243853"/>
              <a:ext cx="1827491" cy="1827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2939" y="3541263"/>
              <a:ext cx="1785845" cy="1262798"/>
            </a:xfrm>
            <a:prstGeom prst="rect">
              <a:avLst/>
            </a:prstGeom>
          </p:spPr>
        </p:pic>
        <p:sp>
          <p:nvSpPr>
            <p:cNvPr id="18" name="Content Placeholder 6"/>
            <p:cNvSpPr txBox="1">
              <a:spLocks/>
            </p:cNvSpPr>
            <p:nvPr/>
          </p:nvSpPr>
          <p:spPr>
            <a:xfrm rot="21026165">
              <a:off x="5386725" y="3480580"/>
              <a:ext cx="1313020" cy="1354038"/>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solidFill>
                    <a:schemeClr val="tx1"/>
                  </a:solidFill>
                  <a:latin typeface="Tuffy" panose="020B0603060100000000" pitchFamily="34" charset="0"/>
                  <a:ea typeface="Tuffy" panose="020B0603060100000000" pitchFamily="34" charset="0"/>
                </a:rPr>
                <a:t>school</a:t>
              </a:r>
            </a:p>
          </p:txBody>
        </p:sp>
      </p:grpSp>
    </p:spTree>
    <p:extLst>
      <p:ext uri="{BB962C8B-B14F-4D97-AF65-F5344CB8AC3E}">
        <p14:creationId xmlns:p14="http://schemas.microsoft.com/office/powerpoint/2010/main" val="14689506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81199"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National Curriculum: Year 2</a:t>
            </a:r>
          </a:p>
        </p:txBody>
      </p:sp>
      <p:sp>
        <p:nvSpPr>
          <p:cNvPr id="6" name="Rectangle 5"/>
          <p:cNvSpPr/>
          <p:nvPr/>
        </p:nvSpPr>
        <p:spPr>
          <a:xfrm>
            <a:off x="2335845" y="1984452"/>
            <a:ext cx="3565030" cy="495108"/>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lgn="ctr"/>
            <a:r>
              <a:rPr lang="en-GB" dirty="0">
                <a:latin typeface="Tuffy" panose="020B0603060100000000" pitchFamily="34" charset="0"/>
                <a:ea typeface="Tuffy" panose="020B0603060100000000" pitchFamily="34" charset="0"/>
              </a:rPr>
              <a:t>pleasure in reading;</a:t>
            </a:r>
          </a:p>
        </p:txBody>
      </p:sp>
      <p:sp>
        <p:nvSpPr>
          <p:cNvPr id="8" name="Rectangle 7"/>
          <p:cNvSpPr/>
          <p:nvPr/>
        </p:nvSpPr>
        <p:spPr>
          <a:xfrm>
            <a:off x="6152195" y="1984452"/>
            <a:ext cx="3565030" cy="495108"/>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lgn="ctr"/>
            <a:r>
              <a:rPr lang="en-GB" dirty="0">
                <a:latin typeface="Tuffy" panose="020B0603060100000000" pitchFamily="34" charset="0"/>
                <a:ea typeface="Tuffy" panose="020B0603060100000000" pitchFamily="34" charset="0"/>
              </a:rPr>
              <a:t>motivation to read;</a:t>
            </a:r>
          </a:p>
        </p:txBody>
      </p:sp>
      <p:sp>
        <p:nvSpPr>
          <p:cNvPr id="9" name="Rectangle 8"/>
          <p:cNvSpPr/>
          <p:nvPr/>
        </p:nvSpPr>
        <p:spPr>
          <a:xfrm>
            <a:off x="2335845" y="2615824"/>
            <a:ext cx="3565030" cy="495108"/>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lgn="ctr"/>
            <a:r>
              <a:rPr lang="en-GB" dirty="0">
                <a:latin typeface="Tuffy" panose="020B0603060100000000" pitchFamily="34" charset="0"/>
                <a:ea typeface="Tuffy" panose="020B0603060100000000" pitchFamily="34" charset="0"/>
              </a:rPr>
              <a:t>increased vocabulary;</a:t>
            </a:r>
          </a:p>
        </p:txBody>
      </p:sp>
      <p:sp>
        <p:nvSpPr>
          <p:cNvPr id="10" name="Rectangle 9"/>
          <p:cNvSpPr/>
          <p:nvPr/>
        </p:nvSpPr>
        <p:spPr>
          <a:xfrm>
            <a:off x="6152195" y="2615824"/>
            <a:ext cx="3565030" cy="495108"/>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lgn="ctr"/>
            <a:r>
              <a:rPr lang="en-GB" dirty="0">
                <a:latin typeface="Tuffy" panose="020B0603060100000000" pitchFamily="34" charset="0"/>
                <a:ea typeface="Tuffy" panose="020B0603060100000000" pitchFamily="34" charset="0"/>
              </a:rPr>
              <a:t>improved level of understanding. </a:t>
            </a:r>
          </a:p>
        </p:txBody>
      </p:sp>
      <p:sp>
        <p:nvSpPr>
          <p:cNvPr id="11" name="Content Placeholder 6"/>
          <p:cNvSpPr txBox="1">
            <a:spLocks/>
          </p:cNvSpPr>
          <p:nvPr/>
        </p:nvSpPr>
        <p:spPr>
          <a:xfrm>
            <a:off x="1981199" y="1234478"/>
            <a:ext cx="8220075"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Children need to develop: </a:t>
            </a:r>
          </a:p>
        </p:txBody>
      </p:sp>
      <p:sp>
        <p:nvSpPr>
          <p:cNvPr id="12" name="Content Placeholder 6"/>
          <p:cNvSpPr txBox="1">
            <a:spLocks/>
          </p:cNvSpPr>
          <p:nvPr/>
        </p:nvSpPr>
        <p:spPr>
          <a:xfrm>
            <a:off x="1981199" y="3247197"/>
            <a:ext cx="8220075"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While in year 2, children must add to this by learning about</a:t>
            </a:r>
            <a:br>
              <a:rPr lang="en-GB" sz="2000" dirty="0">
                <a:latin typeface="Tuffy" panose="020B0603060100000000" pitchFamily="34" charset="0"/>
                <a:ea typeface="Tuffy" panose="020B0603060100000000" pitchFamily="34" charset="0"/>
              </a:rPr>
            </a:br>
            <a:r>
              <a:rPr lang="en-GB" sz="2000" b="1" dirty="0">
                <a:latin typeface="Tuffy" panose="020B0603060100000000" pitchFamily="34" charset="0"/>
                <a:ea typeface="Tuffy" panose="020B0603060100000000" pitchFamily="34" charset="0"/>
              </a:rPr>
              <a:t>cause and effect </a:t>
            </a:r>
            <a:r>
              <a:rPr lang="en-GB" sz="2000" dirty="0">
                <a:latin typeface="Tuffy" panose="020B0603060100000000" pitchFamily="34" charset="0"/>
                <a:ea typeface="Tuffy" panose="020B0603060100000000" pitchFamily="34" charset="0"/>
              </a:rPr>
              <a:t>in:</a:t>
            </a:r>
          </a:p>
        </p:txBody>
      </p:sp>
      <p:sp>
        <p:nvSpPr>
          <p:cNvPr id="14" name="Rectangle 13"/>
          <p:cNvSpPr/>
          <p:nvPr/>
        </p:nvSpPr>
        <p:spPr>
          <a:xfrm>
            <a:off x="2335845" y="5004388"/>
            <a:ext cx="7381380" cy="77210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lgn="ctr"/>
            <a:r>
              <a:rPr lang="en-GB" b="1" dirty="0">
                <a:latin typeface="Tuffy" panose="020B0603060100000000" pitchFamily="34" charset="0"/>
                <a:ea typeface="Tuffy" panose="020B0603060100000000" pitchFamily="34" charset="0"/>
              </a:rPr>
              <a:t>non-fiction texts</a:t>
            </a:r>
            <a:r>
              <a:rPr lang="en-GB" dirty="0">
                <a:latin typeface="Tuffy" panose="020B0603060100000000" pitchFamily="34" charset="0"/>
                <a:ea typeface="Tuffy" panose="020B0603060100000000" pitchFamily="34" charset="0"/>
              </a:rPr>
              <a:t>, e.g. Why are certain dates</a:t>
            </a:r>
            <a:br>
              <a:rPr lang="en-GB" dirty="0">
                <a:latin typeface="Tuffy" panose="020B0603060100000000" pitchFamily="34" charset="0"/>
                <a:ea typeface="Tuffy" panose="020B0603060100000000" pitchFamily="34" charset="0"/>
              </a:rPr>
            </a:br>
            <a:r>
              <a:rPr lang="en-GB" dirty="0">
                <a:latin typeface="Tuffy" panose="020B0603060100000000" pitchFamily="34" charset="0"/>
                <a:ea typeface="Tuffy" panose="020B0603060100000000" pitchFamily="34" charset="0"/>
              </a:rPr>
              <a:t>commemorated annually?</a:t>
            </a:r>
          </a:p>
        </p:txBody>
      </p:sp>
      <p:sp>
        <p:nvSpPr>
          <p:cNvPr id="15" name="Rectangle 14"/>
          <p:cNvSpPr/>
          <p:nvPr/>
        </p:nvSpPr>
        <p:spPr>
          <a:xfrm>
            <a:off x="2335845" y="4123227"/>
            <a:ext cx="7381380" cy="772107"/>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lgn="ctr"/>
            <a:r>
              <a:rPr lang="en-GB" b="1" dirty="0">
                <a:latin typeface="Tuffy" panose="020B0603060100000000" pitchFamily="34" charset="0"/>
                <a:ea typeface="Tuffy" panose="020B0603060100000000" pitchFamily="34" charset="0"/>
              </a:rPr>
              <a:t>narrative texts</a:t>
            </a:r>
            <a:r>
              <a:rPr lang="en-GB" dirty="0">
                <a:latin typeface="Tuffy" panose="020B0603060100000000" pitchFamily="34" charset="0"/>
                <a:ea typeface="Tuffy" panose="020B0603060100000000" pitchFamily="34" charset="0"/>
              </a:rPr>
              <a:t>, e.g. What has prompted </a:t>
            </a:r>
            <a:br>
              <a:rPr lang="en-GB" dirty="0">
                <a:latin typeface="Tuffy" panose="020B0603060100000000" pitchFamily="34" charset="0"/>
                <a:ea typeface="Tuffy" panose="020B0603060100000000" pitchFamily="34" charset="0"/>
              </a:rPr>
            </a:br>
            <a:r>
              <a:rPr lang="en-GB" dirty="0">
                <a:latin typeface="Tuffy" panose="020B0603060100000000" pitchFamily="34" charset="0"/>
                <a:ea typeface="Tuffy" panose="020B0603060100000000" pitchFamily="34" charset="0"/>
              </a:rPr>
              <a:t>the character’s behaviour in this story?</a:t>
            </a:r>
          </a:p>
        </p:txBody>
      </p:sp>
      <p:sp>
        <p:nvSpPr>
          <p:cNvPr id="16" name="Content Placeholder 6"/>
          <p:cNvSpPr txBox="1">
            <a:spLocks/>
          </p:cNvSpPr>
          <p:nvPr/>
        </p:nvSpPr>
        <p:spPr>
          <a:xfrm>
            <a:off x="1981197" y="5744372"/>
            <a:ext cx="8220076"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uffy" panose="020B0603060100000000" pitchFamily="34" charset="0"/>
                <a:ea typeface="Tuffy" panose="020B0603060100000000" pitchFamily="34" charset="0"/>
              </a:rPr>
              <a:t>This skill requires deep thinking and is easier for some children than others.</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735517" y="3819707"/>
            <a:ext cx="1336356" cy="2151253"/>
          </a:xfrm>
          <a:prstGeom prst="rect">
            <a:avLst/>
          </a:prstGeom>
        </p:spPr>
      </p:pic>
    </p:spTree>
    <p:extLst>
      <p:ext uri="{BB962C8B-B14F-4D97-AF65-F5344CB8AC3E}">
        <p14:creationId xmlns:p14="http://schemas.microsoft.com/office/powerpoint/2010/main" val="34614959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3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30000" decel="7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accel="30000" decel="7000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accel="30000" decel="7000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accel="30000" decel="7000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3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accel="30000" decel="7000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0-#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accel="30000" decel="7000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P spid="14" grpId="0" animBg="1"/>
      <p:bldP spid="15"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81199"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How to Help</a:t>
            </a:r>
          </a:p>
        </p:txBody>
      </p:sp>
      <p:grpSp>
        <p:nvGrpSpPr>
          <p:cNvPr id="3" name="Group 2"/>
          <p:cNvGrpSpPr/>
          <p:nvPr/>
        </p:nvGrpSpPr>
        <p:grpSpPr>
          <a:xfrm>
            <a:off x="2290355" y="3478934"/>
            <a:ext cx="7243471" cy="1002315"/>
            <a:chOff x="613954" y="1428843"/>
            <a:chExt cx="7243471" cy="1002315"/>
          </a:xfrm>
        </p:grpSpPr>
        <p:sp>
          <p:nvSpPr>
            <p:cNvPr id="6" name="Rectangle 5"/>
            <p:cNvSpPr/>
            <p:nvPr/>
          </p:nvSpPr>
          <p:spPr>
            <a:xfrm>
              <a:off x="613954" y="1428843"/>
              <a:ext cx="7243471" cy="495108"/>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bg1"/>
                  </a:solidFill>
                  <a:latin typeface="Tuffy" panose="020B0603060100000000" pitchFamily="34" charset="0"/>
                  <a:ea typeface="Tuffy" panose="020B0603060100000000" pitchFamily="34" charset="0"/>
                </a:rPr>
                <a:t>Share your opinions about a book and explain why you think that.</a:t>
              </a:r>
            </a:p>
          </p:txBody>
        </p:sp>
        <p:sp>
          <p:nvSpPr>
            <p:cNvPr id="2" name="Isosceles Triangle 1"/>
            <p:cNvSpPr/>
            <p:nvPr/>
          </p:nvSpPr>
          <p:spPr>
            <a:xfrm rot="10800000">
              <a:off x="613954" y="1899279"/>
              <a:ext cx="348343" cy="531879"/>
            </a:xfrm>
            <a:prstGeom prst="triangle">
              <a:avLst>
                <a:gd name="adj" fmla="val 100000"/>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grpSp>
      <p:grpSp>
        <p:nvGrpSpPr>
          <p:cNvPr id="18" name="Group 17"/>
          <p:cNvGrpSpPr/>
          <p:nvPr/>
        </p:nvGrpSpPr>
        <p:grpSpPr>
          <a:xfrm>
            <a:off x="2638698" y="2502706"/>
            <a:ext cx="7230929" cy="1303986"/>
            <a:chOff x="604152" y="1415213"/>
            <a:chExt cx="7589073" cy="1303986"/>
          </a:xfrm>
        </p:grpSpPr>
        <p:sp>
          <p:nvSpPr>
            <p:cNvPr id="19" name="Rectangle 18"/>
            <p:cNvSpPr/>
            <p:nvPr/>
          </p:nvSpPr>
          <p:spPr>
            <a:xfrm>
              <a:off x="604152" y="1415213"/>
              <a:ext cx="7589073" cy="77210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bg1"/>
                  </a:solidFill>
                  <a:latin typeface="Tuffy" panose="020B0603060100000000" pitchFamily="34" charset="0"/>
                  <a:ea typeface="Tuffy" panose="020B0603060100000000" pitchFamily="34" charset="0"/>
                </a:rPr>
                <a:t>Continue to regularly model clear reading with</a:t>
              </a:r>
              <a:br>
                <a:rPr lang="en-GB" dirty="0">
                  <a:solidFill>
                    <a:schemeClr val="bg1"/>
                  </a:solidFill>
                  <a:latin typeface="Tuffy" panose="020B0603060100000000" pitchFamily="34" charset="0"/>
                  <a:ea typeface="Tuffy" panose="020B0603060100000000" pitchFamily="34" charset="0"/>
                </a:rPr>
              </a:br>
              <a:r>
                <a:rPr lang="en-GB" dirty="0">
                  <a:solidFill>
                    <a:schemeClr val="bg1"/>
                  </a:solidFill>
                  <a:latin typeface="Tuffy" panose="020B0603060100000000" pitchFamily="34" charset="0"/>
                  <a:ea typeface="Tuffy" panose="020B0603060100000000" pitchFamily="34" charset="0"/>
                </a:rPr>
                <a:t>fluency and expression.</a:t>
              </a:r>
            </a:p>
          </p:txBody>
        </p:sp>
        <p:sp>
          <p:nvSpPr>
            <p:cNvPr id="20" name="Isosceles Triangle 19"/>
            <p:cNvSpPr/>
            <p:nvPr/>
          </p:nvSpPr>
          <p:spPr>
            <a:xfrm rot="10800000">
              <a:off x="7842837" y="2187320"/>
              <a:ext cx="348343" cy="531879"/>
            </a:xfrm>
            <a:prstGeom prst="triangle">
              <a:avLst>
                <a:gd name="adj" fmla="val 0"/>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gr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6548" y="4142487"/>
            <a:ext cx="2786686" cy="2165195"/>
          </a:xfrm>
          <a:prstGeom prst="rect">
            <a:avLst/>
          </a:prstGeom>
        </p:spPr>
      </p:pic>
      <p:grpSp>
        <p:nvGrpSpPr>
          <p:cNvPr id="21" name="Group 20"/>
          <p:cNvGrpSpPr/>
          <p:nvPr/>
        </p:nvGrpSpPr>
        <p:grpSpPr>
          <a:xfrm>
            <a:off x="2290353" y="1527565"/>
            <a:ext cx="7579272" cy="1295479"/>
            <a:chOff x="613953" y="1601587"/>
            <a:chExt cx="7579272" cy="1295479"/>
          </a:xfrm>
        </p:grpSpPr>
        <p:sp>
          <p:nvSpPr>
            <p:cNvPr id="22" name="Rectangle 21"/>
            <p:cNvSpPr/>
            <p:nvPr/>
          </p:nvSpPr>
          <p:spPr>
            <a:xfrm>
              <a:off x="613954" y="1601587"/>
              <a:ext cx="7579271" cy="772107"/>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bg1"/>
                  </a:solidFill>
                  <a:latin typeface="Tuffy" panose="020B0603060100000000" pitchFamily="34" charset="0"/>
                  <a:ea typeface="Tuffy" panose="020B0603060100000000" pitchFamily="34" charset="0"/>
                </a:rPr>
                <a:t>In everyday life, model explaining why you have made the decisions you have made, e.g. ‘I’m going to leave that there so that I remember it later.’</a:t>
              </a:r>
            </a:p>
          </p:txBody>
        </p:sp>
        <p:sp>
          <p:nvSpPr>
            <p:cNvPr id="23" name="Isosceles Triangle 22"/>
            <p:cNvSpPr/>
            <p:nvPr/>
          </p:nvSpPr>
          <p:spPr>
            <a:xfrm rot="10800000">
              <a:off x="613953" y="2365187"/>
              <a:ext cx="348343" cy="531879"/>
            </a:xfrm>
            <a:prstGeom prst="triangle">
              <a:avLst>
                <a:gd name="adj" fmla="val 100000"/>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grpSp>
      <p:grpSp>
        <p:nvGrpSpPr>
          <p:cNvPr id="24" name="Group 23"/>
          <p:cNvGrpSpPr/>
          <p:nvPr/>
        </p:nvGrpSpPr>
        <p:grpSpPr>
          <a:xfrm>
            <a:off x="2638697" y="4116718"/>
            <a:ext cx="4531405" cy="1303986"/>
            <a:chOff x="435151" y="1575885"/>
            <a:chExt cx="8625690" cy="1303986"/>
          </a:xfrm>
        </p:grpSpPr>
        <p:sp>
          <p:nvSpPr>
            <p:cNvPr id="25" name="Rectangle 24"/>
            <p:cNvSpPr/>
            <p:nvPr/>
          </p:nvSpPr>
          <p:spPr>
            <a:xfrm>
              <a:off x="435151" y="1575885"/>
              <a:ext cx="8625690" cy="77210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bg1"/>
                  </a:solidFill>
                  <a:latin typeface="Tuffy" panose="020B0603060100000000" pitchFamily="34" charset="0"/>
                  <a:ea typeface="Tuffy" panose="020B0603060100000000" pitchFamily="34" charset="0"/>
                </a:rPr>
                <a:t>Discuss appropriate national events and explain why they are celebrated annually.</a:t>
              </a:r>
            </a:p>
          </p:txBody>
        </p:sp>
        <p:sp>
          <p:nvSpPr>
            <p:cNvPr id="26" name="Isosceles Triangle 25"/>
            <p:cNvSpPr/>
            <p:nvPr/>
          </p:nvSpPr>
          <p:spPr>
            <a:xfrm rot="10800000">
              <a:off x="8712498" y="2347992"/>
              <a:ext cx="348343" cy="531879"/>
            </a:xfrm>
            <a:prstGeom prst="triangle">
              <a:avLst>
                <a:gd name="adj" fmla="val 0"/>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grpSp>
      <p:grpSp>
        <p:nvGrpSpPr>
          <p:cNvPr id="27" name="Group 26"/>
          <p:cNvGrpSpPr/>
          <p:nvPr/>
        </p:nvGrpSpPr>
        <p:grpSpPr>
          <a:xfrm>
            <a:off x="2290354" y="5072327"/>
            <a:ext cx="4696749" cy="1215559"/>
            <a:chOff x="613954" y="1393111"/>
            <a:chExt cx="4696749" cy="1215559"/>
          </a:xfrm>
        </p:grpSpPr>
        <p:sp>
          <p:nvSpPr>
            <p:cNvPr id="28" name="Rectangle 27"/>
            <p:cNvSpPr/>
            <p:nvPr/>
          </p:nvSpPr>
          <p:spPr>
            <a:xfrm>
              <a:off x="613954" y="1393111"/>
              <a:ext cx="4696749" cy="772107"/>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bg1"/>
                  </a:solidFill>
                  <a:latin typeface="Tuffy" panose="020B0603060100000000" pitchFamily="34" charset="0"/>
                  <a:ea typeface="Tuffy" panose="020B0603060100000000" pitchFamily="34" charset="0"/>
                </a:rPr>
                <a:t>Explain why people react the way they do within certain social situations.</a:t>
              </a:r>
            </a:p>
          </p:txBody>
        </p:sp>
        <p:sp>
          <p:nvSpPr>
            <p:cNvPr id="29" name="Isosceles Triangle 28"/>
            <p:cNvSpPr/>
            <p:nvPr/>
          </p:nvSpPr>
          <p:spPr>
            <a:xfrm rot="10800000">
              <a:off x="613954" y="2076791"/>
              <a:ext cx="348343" cy="531879"/>
            </a:xfrm>
            <a:prstGeom prst="triangle">
              <a:avLst>
                <a:gd name="adj" fmla="val 100000"/>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grpSp>
    </p:spTree>
    <p:extLst>
      <p:ext uri="{BB962C8B-B14F-4D97-AF65-F5344CB8AC3E}">
        <p14:creationId xmlns:p14="http://schemas.microsoft.com/office/powerpoint/2010/main" val="9461019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30000" decel="7000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30000" decel="7000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1+#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30000" decel="7000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accel="30000" decel="7000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30000" decel="7000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0-#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81199"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Year 2 Expectations</a:t>
            </a:r>
          </a:p>
        </p:txBody>
      </p:sp>
      <p:sp>
        <p:nvSpPr>
          <p:cNvPr id="6" name="Rectangle 5"/>
          <p:cNvSpPr/>
          <p:nvPr/>
        </p:nvSpPr>
        <p:spPr>
          <a:xfrm>
            <a:off x="2335845" y="1845953"/>
            <a:ext cx="3629524" cy="1049106"/>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use a range of strategies to read new words, e.g. breaking the word down into chunks;</a:t>
            </a:r>
          </a:p>
        </p:txBody>
      </p:sp>
      <p:sp>
        <p:nvSpPr>
          <p:cNvPr id="8" name="Rectangle 7"/>
          <p:cNvSpPr/>
          <p:nvPr/>
        </p:nvSpPr>
        <p:spPr>
          <a:xfrm>
            <a:off x="2335846" y="4771855"/>
            <a:ext cx="3629525" cy="1326105"/>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read words containing the common suffixes –</a:t>
            </a:r>
            <a:r>
              <a:rPr lang="en-GB" dirty="0" err="1">
                <a:latin typeface="Tuffy" panose="020B0603060100000000" pitchFamily="34" charset="0"/>
                <a:ea typeface="Tuffy" panose="020B0603060100000000" pitchFamily="34" charset="0"/>
              </a:rPr>
              <a:t>ful</a:t>
            </a:r>
            <a:r>
              <a:rPr lang="en-GB" dirty="0">
                <a:latin typeface="Tuffy" panose="020B0603060100000000" pitchFamily="34" charset="0"/>
                <a:ea typeface="Tuffy" panose="020B0603060100000000" pitchFamily="34" charset="0"/>
              </a:rPr>
              <a:t> (careful),</a:t>
            </a:r>
            <a:br>
              <a:rPr lang="en-GB" dirty="0">
                <a:latin typeface="Tuffy" panose="020B0603060100000000" pitchFamily="34" charset="0"/>
                <a:ea typeface="Tuffy" panose="020B0603060100000000" pitchFamily="34" charset="0"/>
              </a:rPr>
            </a:br>
            <a:r>
              <a:rPr lang="en-GB" dirty="0">
                <a:latin typeface="Tuffy" panose="020B0603060100000000" pitchFamily="34" charset="0"/>
                <a:ea typeface="Tuffy" panose="020B0603060100000000" pitchFamily="34" charset="0"/>
              </a:rPr>
              <a:t>-</a:t>
            </a:r>
            <a:r>
              <a:rPr lang="en-GB" dirty="0" err="1">
                <a:latin typeface="Tuffy" panose="020B0603060100000000" pitchFamily="34" charset="0"/>
                <a:ea typeface="Tuffy" panose="020B0603060100000000" pitchFamily="34" charset="0"/>
              </a:rPr>
              <a:t>ly</a:t>
            </a:r>
            <a:r>
              <a:rPr lang="en-GB" dirty="0">
                <a:latin typeface="Tuffy" panose="020B0603060100000000" pitchFamily="34" charset="0"/>
                <a:ea typeface="Tuffy" panose="020B0603060100000000" pitchFamily="34" charset="0"/>
              </a:rPr>
              <a:t> (slowly), -ness (illness), -</a:t>
            </a:r>
            <a:r>
              <a:rPr lang="en-GB" dirty="0" err="1">
                <a:latin typeface="Tuffy" panose="020B0603060100000000" pitchFamily="34" charset="0"/>
                <a:ea typeface="Tuffy" panose="020B0603060100000000" pitchFamily="34" charset="0"/>
              </a:rPr>
              <a:t>ment</a:t>
            </a:r>
            <a:r>
              <a:rPr lang="en-GB" dirty="0">
                <a:latin typeface="Tuffy" panose="020B0603060100000000" pitchFamily="34" charset="0"/>
                <a:ea typeface="Tuffy" panose="020B0603060100000000" pitchFamily="34" charset="0"/>
              </a:rPr>
              <a:t> (treatment) and –less (helpless);</a:t>
            </a:r>
          </a:p>
        </p:txBody>
      </p:sp>
      <p:sp>
        <p:nvSpPr>
          <p:cNvPr id="9" name="Rectangle 8"/>
          <p:cNvSpPr/>
          <p:nvPr/>
        </p:nvSpPr>
        <p:spPr>
          <a:xfrm>
            <a:off x="2335845" y="2996801"/>
            <a:ext cx="3629525" cy="77210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read familiar words quickly without needing to sound them out;</a:t>
            </a:r>
          </a:p>
        </p:txBody>
      </p:sp>
      <p:sp>
        <p:nvSpPr>
          <p:cNvPr id="10" name="Rectangle 9"/>
          <p:cNvSpPr/>
          <p:nvPr/>
        </p:nvSpPr>
        <p:spPr>
          <a:xfrm>
            <a:off x="2335846" y="3898007"/>
            <a:ext cx="3629524" cy="772107"/>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correct themselves when they have read a sentence incorrectly;</a:t>
            </a:r>
          </a:p>
        </p:txBody>
      </p:sp>
      <p:sp>
        <p:nvSpPr>
          <p:cNvPr id="11" name="Content Placeholder 6"/>
          <p:cNvSpPr txBox="1">
            <a:spLocks/>
          </p:cNvSpPr>
          <p:nvPr/>
        </p:nvSpPr>
        <p:spPr>
          <a:xfrm>
            <a:off x="1981199" y="1234478"/>
            <a:ext cx="8220075" cy="611476"/>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Year 2 children are expected to:</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0017" y="1813414"/>
            <a:ext cx="3624997" cy="4532811"/>
          </a:xfrm>
          <a:prstGeom prst="rect">
            <a:avLst/>
          </a:prstGeom>
        </p:spPr>
      </p:pic>
    </p:spTree>
    <p:extLst>
      <p:ext uri="{BB962C8B-B14F-4D97-AF65-F5344CB8AC3E}">
        <p14:creationId xmlns:p14="http://schemas.microsoft.com/office/powerpoint/2010/main" val="1480795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30000" decel="7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accel="30000" decel="7000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accel="30000" decel="7000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accel="30000" decel="7000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81199"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Year 2 Expectations</a:t>
            </a:r>
          </a:p>
        </p:txBody>
      </p:sp>
      <p:sp>
        <p:nvSpPr>
          <p:cNvPr id="6" name="Rectangle 5"/>
          <p:cNvSpPr/>
          <p:nvPr/>
        </p:nvSpPr>
        <p:spPr>
          <a:xfrm>
            <a:off x="6167617" y="1984453"/>
            <a:ext cx="3629524" cy="772107"/>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continue to practise phonics until reading has become fluent;</a:t>
            </a:r>
          </a:p>
        </p:txBody>
      </p:sp>
      <p:sp>
        <p:nvSpPr>
          <p:cNvPr id="8" name="Rectangle 7"/>
          <p:cNvSpPr/>
          <p:nvPr/>
        </p:nvSpPr>
        <p:spPr>
          <a:xfrm>
            <a:off x="6167618" y="4615165"/>
            <a:ext cx="3629525" cy="77210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be aware that books are set in different places;</a:t>
            </a:r>
          </a:p>
        </p:txBody>
      </p:sp>
      <p:sp>
        <p:nvSpPr>
          <p:cNvPr id="9" name="Rectangle 8"/>
          <p:cNvSpPr/>
          <p:nvPr/>
        </p:nvSpPr>
        <p:spPr>
          <a:xfrm>
            <a:off x="6167617" y="2861357"/>
            <a:ext cx="3629525" cy="77210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retell a story, referring to most of the key events and characters;</a:t>
            </a:r>
          </a:p>
        </p:txBody>
      </p:sp>
      <p:sp>
        <p:nvSpPr>
          <p:cNvPr id="10" name="Rectangle 9"/>
          <p:cNvSpPr/>
          <p:nvPr/>
        </p:nvSpPr>
        <p:spPr>
          <a:xfrm>
            <a:off x="6167618" y="3738261"/>
            <a:ext cx="3629524" cy="772107"/>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decide how useful a non-fiction text is for a particular purpose;</a:t>
            </a:r>
          </a:p>
        </p:txBody>
      </p:sp>
      <p:sp>
        <p:nvSpPr>
          <p:cNvPr id="11" name="Content Placeholder 6"/>
          <p:cNvSpPr txBox="1">
            <a:spLocks/>
          </p:cNvSpPr>
          <p:nvPr/>
        </p:nvSpPr>
        <p:spPr>
          <a:xfrm>
            <a:off x="1981199" y="1234478"/>
            <a:ext cx="8220075" cy="611476"/>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Year 2 children are expected to:</a:t>
            </a:r>
          </a:p>
        </p:txBody>
      </p:sp>
      <p:sp>
        <p:nvSpPr>
          <p:cNvPr id="12" name="Rectangle 11"/>
          <p:cNvSpPr/>
          <p:nvPr/>
        </p:nvSpPr>
        <p:spPr>
          <a:xfrm>
            <a:off x="6167617" y="5492069"/>
            <a:ext cx="3629525" cy="772107"/>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relate what they have read to their own experiences;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131" y="1788266"/>
            <a:ext cx="2738015" cy="4454434"/>
          </a:xfrm>
          <a:prstGeom prst="rect">
            <a:avLst/>
          </a:prstGeom>
        </p:spPr>
      </p:pic>
    </p:spTree>
    <p:extLst>
      <p:ext uri="{BB962C8B-B14F-4D97-AF65-F5344CB8AC3E}">
        <p14:creationId xmlns:p14="http://schemas.microsoft.com/office/powerpoint/2010/main" val="22062029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30000" decel="7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30000" decel="7000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30000" decel="7000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accel="30000" decel="7000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accel="30000" decel="7000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81199"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Year 2 Expectations</a:t>
            </a:r>
          </a:p>
        </p:txBody>
      </p:sp>
      <p:sp>
        <p:nvSpPr>
          <p:cNvPr id="6" name="Rectangle 5"/>
          <p:cNvSpPr/>
          <p:nvPr/>
        </p:nvSpPr>
        <p:spPr>
          <a:xfrm>
            <a:off x="2335845" y="1984453"/>
            <a:ext cx="3629524" cy="772107"/>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continue to build up a repertoire of poems learnt by heart;</a:t>
            </a:r>
          </a:p>
        </p:txBody>
      </p:sp>
      <p:sp>
        <p:nvSpPr>
          <p:cNvPr id="9" name="Rectangle 8"/>
          <p:cNvSpPr/>
          <p:nvPr/>
        </p:nvSpPr>
        <p:spPr>
          <a:xfrm>
            <a:off x="2335845" y="2962886"/>
            <a:ext cx="3629525" cy="77210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recognise key themes and ideas within a text;</a:t>
            </a:r>
          </a:p>
        </p:txBody>
      </p:sp>
      <p:sp>
        <p:nvSpPr>
          <p:cNvPr id="10" name="Rectangle 9"/>
          <p:cNvSpPr/>
          <p:nvPr/>
        </p:nvSpPr>
        <p:spPr>
          <a:xfrm>
            <a:off x="2335846" y="3941319"/>
            <a:ext cx="3629524" cy="1049106"/>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make simple inferences about the thoughts and feelings of characters and the reasons for their actions.</a:t>
            </a:r>
          </a:p>
        </p:txBody>
      </p:sp>
      <p:sp>
        <p:nvSpPr>
          <p:cNvPr id="11" name="Content Placeholder 6"/>
          <p:cNvSpPr txBox="1">
            <a:spLocks/>
          </p:cNvSpPr>
          <p:nvPr/>
        </p:nvSpPr>
        <p:spPr>
          <a:xfrm>
            <a:off x="1981199" y="1234478"/>
            <a:ext cx="8220075" cy="611476"/>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Year 2 children are expected to:</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1235" y="1845955"/>
            <a:ext cx="3814822" cy="4402183"/>
          </a:xfrm>
          <a:prstGeom prst="rect">
            <a:avLst/>
          </a:prstGeom>
        </p:spPr>
      </p:pic>
    </p:spTree>
    <p:extLst>
      <p:ext uri="{BB962C8B-B14F-4D97-AF65-F5344CB8AC3E}">
        <p14:creationId xmlns:p14="http://schemas.microsoft.com/office/powerpoint/2010/main" val="41961347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30000" decel="7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30000" decel="7000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30000" decel="7000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81199"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Year 2 Common Exception Words</a:t>
            </a:r>
          </a:p>
        </p:txBody>
      </p:sp>
      <p:graphicFrame>
        <p:nvGraphicFramePr>
          <p:cNvPr id="2" name="Object 1"/>
          <p:cNvGraphicFramePr>
            <a:graphicFrameLocks noChangeAspect="1"/>
          </p:cNvGraphicFramePr>
          <p:nvPr>
            <p:extLst/>
          </p:nvPr>
        </p:nvGraphicFramePr>
        <p:xfrm>
          <a:off x="2640171" y="1352703"/>
          <a:ext cx="6902129" cy="4877396"/>
        </p:xfrm>
        <a:graphic>
          <a:graphicData uri="http://schemas.openxmlformats.org/presentationml/2006/ole">
            <mc:AlternateContent xmlns:mc="http://schemas.openxmlformats.org/markup-compatibility/2006">
              <mc:Choice xmlns:v="urn:schemas-microsoft-com:vml" Requires="v">
                <p:oleObj spid="_x0000_s2051" name="Acrobat Document" r:id="rId4" imgW="8019856" imgH="5667139" progId="Acrobat.Document.DC">
                  <p:embed/>
                </p:oleObj>
              </mc:Choice>
              <mc:Fallback>
                <p:oleObj name="Acrobat Document" r:id="rId4" imgW="8019856" imgH="5667139" progId="Acrobat.Document.DC">
                  <p:embed/>
                  <p:pic>
                    <p:nvPicPr>
                      <p:cNvPr id="2" name="Object 1"/>
                      <p:cNvPicPr/>
                      <p:nvPr/>
                    </p:nvPicPr>
                    <p:blipFill>
                      <a:blip r:embed="rId5"/>
                      <a:stretch>
                        <a:fillRect/>
                      </a:stretch>
                    </p:blipFill>
                    <p:spPr>
                      <a:xfrm>
                        <a:off x="2640171" y="1352703"/>
                        <a:ext cx="6902129" cy="4877396"/>
                      </a:xfrm>
                      <a:prstGeom prst="rect">
                        <a:avLst/>
                      </a:prstGeom>
                    </p:spPr>
                  </p:pic>
                </p:oleObj>
              </mc:Fallback>
            </mc:AlternateContent>
          </a:graphicData>
        </a:graphic>
      </p:graphicFrame>
    </p:spTree>
    <p:extLst>
      <p:ext uri="{BB962C8B-B14F-4D97-AF65-F5344CB8AC3E}">
        <p14:creationId xmlns:p14="http://schemas.microsoft.com/office/powerpoint/2010/main" val="34686790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24780" y="138119"/>
            <a:ext cx="4309341" cy="6618210"/>
          </a:xfrm>
          <a:prstGeom prst="roundRect">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8" name="Footer Placeholder 7"/>
          <p:cNvSpPr>
            <a:spLocks noGrp="1"/>
          </p:cNvSpPr>
          <p:nvPr>
            <p:ph type="ftr" sz="quarter" idx="11"/>
          </p:nvPr>
        </p:nvSpPr>
        <p:spPr/>
        <p:txBody>
          <a:bodyPr/>
          <a:lstStyle/>
          <a:p>
            <a:r>
              <a:rPr lang="en-GB" smtClean="0"/>
              <a:t>www.literacyshed.com (C) 2017</a:t>
            </a:r>
            <a:endParaRPr lang="en-GB"/>
          </a:p>
        </p:txBody>
      </p:sp>
      <p:sp>
        <p:nvSpPr>
          <p:cNvPr id="13" name="Rectangle 12"/>
          <p:cNvSpPr/>
          <p:nvPr/>
        </p:nvSpPr>
        <p:spPr>
          <a:xfrm>
            <a:off x="4163256" y="389266"/>
            <a:ext cx="3832387" cy="2364808"/>
          </a:xfrm>
          <a:prstGeom prst="rect">
            <a:avLst/>
          </a:prstGeom>
          <a:noFill/>
        </p:spPr>
        <p:txBody>
          <a:bodyPr wrap="none" lIns="63305" tIns="31652" rIns="63305" bIns="31652">
            <a:spAutoFit/>
          </a:bodyPr>
          <a:lstStyle/>
          <a:p>
            <a:pPr algn="ctr"/>
            <a:r>
              <a:rPr lang="en-GB" sz="3738" dirty="0">
                <a:ln w="0"/>
                <a:effectLst>
                  <a:outerShdw blurRad="38100" dist="19050" dir="2700000" algn="tl" rotWithShape="0">
                    <a:schemeClr val="dk1">
                      <a:alpha val="40000"/>
                    </a:schemeClr>
                  </a:outerShdw>
                </a:effectLst>
              </a:rPr>
              <a:t>KS1 Reading Vipers</a:t>
            </a:r>
          </a:p>
          <a:p>
            <a:pPr algn="ctr"/>
            <a:endParaRPr lang="en-GB" sz="3738" dirty="0">
              <a:ln w="0"/>
              <a:effectLst>
                <a:outerShdw blurRad="38100" dist="19050" dir="2700000" algn="tl" rotWithShape="0">
                  <a:schemeClr val="dk1">
                    <a:alpha val="40000"/>
                  </a:schemeClr>
                </a:outerShdw>
              </a:effectLst>
            </a:endParaRPr>
          </a:p>
          <a:p>
            <a:pPr algn="ctr"/>
            <a:r>
              <a:rPr lang="en-GB" sz="3738" dirty="0">
                <a:ln w="0"/>
                <a:effectLst>
                  <a:outerShdw blurRad="38100" dist="19050" dir="2700000" algn="tl" rotWithShape="0">
                    <a:schemeClr val="dk1">
                      <a:alpha val="40000"/>
                    </a:schemeClr>
                  </a:outerShdw>
                </a:effectLst>
              </a:rPr>
              <a:t>Improving key</a:t>
            </a:r>
          </a:p>
          <a:p>
            <a:pPr algn="ctr"/>
            <a:r>
              <a:rPr lang="en-GB" sz="3738">
                <a:ln w="0"/>
                <a:effectLst>
                  <a:outerShdw blurRad="38100" dist="19050" dir="2700000" algn="tl" rotWithShape="0">
                    <a:schemeClr val="dk1">
                      <a:alpha val="40000"/>
                    </a:schemeClr>
                  </a:outerShdw>
                </a:effectLst>
              </a:rPr>
              <a:t>reading</a:t>
            </a:r>
            <a:r>
              <a:rPr lang="en-GB" sz="3738" dirty="0">
                <a:ln w="0"/>
                <a:effectLst>
                  <a:outerShdw blurRad="38100" dist="19050" dir="2700000" algn="tl" rotWithShape="0">
                    <a:schemeClr val="dk1">
                      <a:alpha val="40000"/>
                    </a:schemeClr>
                  </a:outerShdw>
                </a:effectLst>
              </a:rPr>
              <a:t> </a:t>
            </a:r>
            <a:r>
              <a:rPr lang="en-GB" sz="3738">
                <a:ln w="0"/>
                <a:effectLst>
                  <a:outerShdw blurRad="38100" dist="19050" dir="2700000" algn="tl" rotWithShape="0">
                    <a:schemeClr val="dk1">
                      <a:alpha val="40000"/>
                    </a:schemeClr>
                  </a:outerShdw>
                </a:effectLst>
              </a:rPr>
              <a:t>skills</a:t>
            </a:r>
            <a:endParaRPr lang="en-GB" sz="3738" dirty="0">
              <a:ln w="0"/>
              <a:effectLst>
                <a:outerShdw blurRad="38100" dist="19050" dir="2700000" algn="tl" rotWithShape="0">
                  <a:schemeClr val="dk1">
                    <a:alpha val="40000"/>
                  </a:schemeClr>
                </a:outerShdw>
              </a:effectLst>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7982" y="4114800"/>
            <a:ext cx="2600908" cy="213773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451" y="3822165"/>
            <a:ext cx="2774232" cy="2648525"/>
          </a:xfrm>
          <a:prstGeom prst="rect">
            <a:avLst/>
          </a:prstGeom>
        </p:spPr>
      </p:pic>
    </p:spTree>
    <p:extLst>
      <p:ext uri="{BB962C8B-B14F-4D97-AF65-F5344CB8AC3E}">
        <p14:creationId xmlns:p14="http://schemas.microsoft.com/office/powerpoint/2010/main" val="3830443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24780" y="138119"/>
            <a:ext cx="4309341" cy="6618210"/>
          </a:xfrm>
          <a:prstGeom prst="roundRect">
            <a:avLst/>
          </a:prstGeom>
          <a:solidFill>
            <a:schemeClr val="accent6">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5" name="Content Placeholder 2"/>
          <p:cNvSpPr>
            <a:spLocks noGrp="1"/>
          </p:cNvSpPr>
          <p:nvPr>
            <p:ph idx="1"/>
          </p:nvPr>
        </p:nvSpPr>
        <p:spPr>
          <a:xfrm>
            <a:off x="4138735" y="1441340"/>
            <a:ext cx="3881431" cy="2437291"/>
          </a:xfrm>
        </p:spPr>
        <p:txBody>
          <a:bodyPr>
            <a:normAutofit lnSpcReduction="10000"/>
          </a:bodyPr>
          <a:lstStyle/>
          <a:p>
            <a:pPr marL="0" indent="0">
              <a:spcBef>
                <a:spcPts val="0"/>
              </a:spcBef>
              <a:buNone/>
            </a:pPr>
            <a:r>
              <a:rPr lang="en-GB" sz="3046" b="1" dirty="0">
                <a:solidFill>
                  <a:srgbClr val="FF0000"/>
                </a:solidFill>
              </a:rPr>
              <a:t>V</a:t>
            </a:r>
            <a:r>
              <a:rPr lang="en-GB" sz="2492" dirty="0"/>
              <a:t>ocabulary </a:t>
            </a:r>
            <a:endParaRPr lang="en-GB" sz="2492" dirty="0"/>
          </a:p>
          <a:p>
            <a:pPr marL="0" indent="0">
              <a:spcBef>
                <a:spcPts val="0"/>
              </a:spcBef>
              <a:buNone/>
            </a:pPr>
            <a:r>
              <a:rPr lang="en-GB" sz="3046" b="1" dirty="0">
                <a:solidFill>
                  <a:srgbClr val="FF0000"/>
                </a:solidFill>
              </a:rPr>
              <a:t>I</a:t>
            </a:r>
            <a:r>
              <a:rPr lang="en-GB" sz="2492" dirty="0"/>
              <a:t>nfer</a:t>
            </a:r>
            <a:endParaRPr lang="en-GB" sz="2492" dirty="0"/>
          </a:p>
          <a:p>
            <a:pPr marL="0" indent="0">
              <a:spcBef>
                <a:spcPts val="0"/>
              </a:spcBef>
              <a:buNone/>
            </a:pPr>
            <a:r>
              <a:rPr lang="en-GB" sz="3046" b="1" dirty="0">
                <a:solidFill>
                  <a:srgbClr val="FF0000"/>
                </a:solidFill>
              </a:rPr>
              <a:t>P</a:t>
            </a:r>
            <a:r>
              <a:rPr lang="en-GB" sz="2492" dirty="0"/>
              <a:t>redict</a:t>
            </a:r>
            <a:endParaRPr lang="en-GB" sz="2492" dirty="0"/>
          </a:p>
          <a:p>
            <a:pPr marL="0" indent="0">
              <a:spcBef>
                <a:spcPts val="0"/>
              </a:spcBef>
              <a:buNone/>
            </a:pPr>
            <a:r>
              <a:rPr lang="en-GB" sz="3046" b="1" dirty="0">
                <a:solidFill>
                  <a:srgbClr val="FF0000"/>
                </a:solidFill>
              </a:rPr>
              <a:t>E</a:t>
            </a:r>
            <a:r>
              <a:rPr lang="en-GB" sz="2492" dirty="0"/>
              <a:t>xplain</a:t>
            </a:r>
            <a:endParaRPr lang="en-GB" sz="2492" dirty="0"/>
          </a:p>
          <a:p>
            <a:pPr marL="0" indent="0">
              <a:spcBef>
                <a:spcPts val="0"/>
              </a:spcBef>
              <a:buNone/>
            </a:pPr>
            <a:r>
              <a:rPr lang="en-GB" sz="3046" b="1" dirty="0">
                <a:solidFill>
                  <a:srgbClr val="FF0000"/>
                </a:solidFill>
              </a:rPr>
              <a:t>R</a:t>
            </a:r>
            <a:r>
              <a:rPr lang="en-GB" sz="2492" dirty="0"/>
              <a:t>etrieve</a:t>
            </a:r>
            <a:endParaRPr lang="en-GB" sz="2492" dirty="0"/>
          </a:p>
          <a:p>
            <a:pPr marL="0" indent="0">
              <a:spcBef>
                <a:spcPts val="0"/>
              </a:spcBef>
              <a:buNone/>
            </a:pPr>
            <a:r>
              <a:rPr lang="en-GB" sz="3046" b="1">
                <a:solidFill>
                  <a:srgbClr val="FF0000"/>
                </a:solidFill>
              </a:rPr>
              <a:t>S</a:t>
            </a:r>
            <a:r>
              <a:rPr lang="en-GB" sz="2492"/>
              <a:t>equence</a:t>
            </a:r>
            <a:endParaRPr lang="en-GB" sz="2492" dirty="0"/>
          </a:p>
        </p:txBody>
      </p:sp>
      <p:sp>
        <p:nvSpPr>
          <p:cNvPr id="2" name="Rectangle 1"/>
          <p:cNvSpPr/>
          <p:nvPr/>
        </p:nvSpPr>
        <p:spPr>
          <a:xfrm>
            <a:off x="4461914" y="470116"/>
            <a:ext cx="3090132" cy="639144"/>
          </a:xfrm>
          <a:prstGeom prst="rect">
            <a:avLst/>
          </a:prstGeom>
          <a:noFill/>
        </p:spPr>
        <p:txBody>
          <a:bodyPr wrap="none" lIns="63305" tIns="31652" rIns="63305" bIns="31652">
            <a:spAutoFit/>
          </a:bodyPr>
          <a:lstStyle/>
          <a:p>
            <a:pPr algn="ctr"/>
            <a:r>
              <a:rPr lang="en-GB" sz="373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Reading Vipers</a:t>
            </a:r>
            <a:endParaRPr lang="en-GB" sz="373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Footer Placeholder 5"/>
          <p:cNvSpPr>
            <a:spLocks noGrp="1"/>
          </p:cNvSpPr>
          <p:nvPr>
            <p:ph type="ftr" sz="quarter" idx="11"/>
          </p:nvPr>
        </p:nvSpPr>
        <p:spPr/>
        <p:txBody>
          <a:bodyPr/>
          <a:lstStyle/>
          <a:p>
            <a:r>
              <a:rPr lang="en-GB" smtClean="0"/>
              <a:t>www.literacyshed.com (C) 2017</a:t>
            </a:r>
            <a:endParaRPr lang="en-GB"/>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7982" y="4114800"/>
            <a:ext cx="2600908" cy="213773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5451" y="3822165"/>
            <a:ext cx="2774232" cy="2648525"/>
          </a:xfrm>
          <a:prstGeom prst="rect">
            <a:avLst/>
          </a:prstGeom>
        </p:spPr>
      </p:pic>
    </p:spTree>
    <p:extLst>
      <p:ext uri="{BB962C8B-B14F-4D97-AF65-F5344CB8AC3E}">
        <p14:creationId xmlns:p14="http://schemas.microsoft.com/office/powerpoint/2010/main" val="304699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90353" y="3729284"/>
            <a:ext cx="7243472" cy="1295479"/>
            <a:chOff x="613953" y="1601587"/>
            <a:chExt cx="7579272" cy="1295479"/>
          </a:xfrm>
          <a:solidFill>
            <a:srgbClr val="18A0DB"/>
          </a:solidFill>
        </p:grpSpPr>
        <p:sp>
          <p:nvSpPr>
            <p:cNvPr id="31" name="Rectangle 30"/>
            <p:cNvSpPr/>
            <p:nvPr/>
          </p:nvSpPr>
          <p:spPr>
            <a:xfrm>
              <a:off x="613954" y="1601587"/>
              <a:ext cx="7579271" cy="77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cs typeface="Tahoma" panose="020B0604030504040204" pitchFamily="34" charset="0"/>
                </a:rPr>
                <a:t>Show your child how to find information in a book rather than quickly finding it for them.</a:t>
              </a:r>
            </a:p>
          </p:txBody>
        </p:sp>
        <p:sp>
          <p:nvSpPr>
            <p:cNvPr id="32" name="Isosceles Triangle 31"/>
            <p:cNvSpPr/>
            <p:nvPr/>
          </p:nvSpPr>
          <p:spPr>
            <a:xfrm rot="10800000">
              <a:off x="613953" y="2365187"/>
              <a:ext cx="348343" cy="53187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grpSp>
      <p:sp>
        <p:nvSpPr>
          <p:cNvPr id="4" name="Title 2"/>
          <p:cNvSpPr>
            <a:spLocks noGrp="1"/>
          </p:cNvSpPr>
          <p:nvPr>
            <p:ph type="title"/>
          </p:nvPr>
        </p:nvSpPr>
        <p:spPr>
          <a:xfrm>
            <a:off x="1981199" y="478895"/>
            <a:ext cx="8220075" cy="994306"/>
          </a:xfrm>
        </p:spPr>
        <p:txBody>
          <a:bodyPr/>
          <a:lstStyle/>
          <a:p>
            <a:r>
              <a:rPr lang="en-GB" dirty="0">
                <a:solidFill>
                  <a:srgbClr val="18A0DB"/>
                </a:solidFill>
                <a:latin typeface="Tuffy" panose="020B0603060100000000" pitchFamily="34" charset="0"/>
                <a:ea typeface="Tuffy" panose="020B0603060100000000" pitchFamily="34" charset="0"/>
              </a:rPr>
              <a:t>How to Help</a:t>
            </a:r>
          </a:p>
        </p:txBody>
      </p:sp>
      <p:grpSp>
        <p:nvGrpSpPr>
          <p:cNvPr id="18" name="Group 17"/>
          <p:cNvGrpSpPr/>
          <p:nvPr/>
        </p:nvGrpSpPr>
        <p:grpSpPr>
          <a:xfrm>
            <a:off x="2638698" y="2550825"/>
            <a:ext cx="7230929" cy="1442485"/>
            <a:chOff x="604152" y="1276714"/>
            <a:chExt cx="7589073" cy="1442485"/>
          </a:xfrm>
          <a:solidFill>
            <a:srgbClr val="FAB001"/>
          </a:solidFill>
        </p:grpSpPr>
        <p:sp>
          <p:nvSpPr>
            <p:cNvPr id="19" name="Rectangle 18"/>
            <p:cNvSpPr/>
            <p:nvPr/>
          </p:nvSpPr>
          <p:spPr>
            <a:xfrm>
              <a:off x="604152" y="1276714"/>
              <a:ext cx="7589073" cy="10491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cs typeface="Tahoma" panose="020B0604030504040204" pitchFamily="34" charset="0"/>
                </a:rPr>
                <a:t>Read a range of different texts, such as: recipe books; nursery rhymes; instruction manuals; leaflets for places you wish to visit; traditional tales.</a:t>
              </a:r>
            </a:p>
          </p:txBody>
        </p:sp>
        <p:sp>
          <p:nvSpPr>
            <p:cNvPr id="20" name="Isosceles Triangle 19"/>
            <p:cNvSpPr/>
            <p:nvPr/>
          </p:nvSpPr>
          <p:spPr>
            <a:xfrm rot="10800000">
              <a:off x="7842837" y="2187320"/>
              <a:ext cx="348343" cy="531879"/>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gr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6548" y="4142487"/>
            <a:ext cx="2786686" cy="2165195"/>
          </a:xfrm>
          <a:prstGeom prst="rect">
            <a:avLst/>
          </a:prstGeom>
        </p:spPr>
      </p:pic>
      <p:grpSp>
        <p:nvGrpSpPr>
          <p:cNvPr id="21" name="Group 20"/>
          <p:cNvGrpSpPr/>
          <p:nvPr/>
        </p:nvGrpSpPr>
        <p:grpSpPr>
          <a:xfrm>
            <a:off x="2290353" y="1389065"/>
            <a:ext cx="7579272" cy="1433978"/>
            <a:chOff x="613953" y="1463088"/>
            <a:chExt cx="7579272" cy="1433978"/>
          </a:xfrm>
          <a:solidFill>
            <a:srgbClr val="18A0DB"/>
          </a:solidFill>
        </p:grpSpPr>
        <p:sp>
          <p:nvSpPr>
            <p:cNvPr id="22" name="Rectangle 21"/>
            <p:cNvSpPr/>
            <p:nvPr/>
          </p:nvSpPr>
          <p:spPr>
            <a:xfrm>
              <a:off x="613954" y="1463088"/>
              <a:ext cx="7579271" cy="10491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cs typeface="Tahoma" panose="020B0604030504040204" pitchFamily="34" charset="0"/>
                </a:rPr>
                <a:t>Initially, reading with your child is about reading </a:t>
              </a:r>
              <a:r>
                <a:rPr lang="en-GB" b="1" dirty="0">
                  <a:latin typeface="Tuffy" panose="020B0603060100000000" pitchFamily="34" charset="0"/>
                  <a:ea typeface="Tuffy" panose="020B0603060100000000" pitchFamily="34" charset="0"/>
                  <a:cs typeface="Tahoma" panose="020B0604030504040204" pitchFamily="34" charset="0"/>
                </a:rPr>
                <a:t>to</a:t>
              </a:r>
              <a:r>
                <a:rPr lang="en-GB" dirty="0">
                  <a:latin typeface="Tuffy" panose="020B0603060100000000" pitchFamily="34" charset="0"/>
                  <a:ea typeface="Tuffy" panose="020B0603060100000000" pitchFamily="34" charset="0"/>
                  <a:cs typeface="Tahoma" panose="020B0604030504040204" pitchFamily="34" charset="0"/>
                </a:rPr>
                <a:t> them. Model clear reading with fluency and expression. Model how to read unknown words.</a:t>
              </a:r>
            </a:p>
          </p:txBody>
        </p:sp>
        <p:sp>
          <p:nvSpPr>
            <p:cNvPr id="23" name="Isosceles Triangle 22"/>
            <p:cNvSpPr/>
            <p:nvPr/>
          </p:nvSpPr>
          <p:spPr>
            <a:xfrm rot="10800000">
              <a:off x="613953" y="2365187"/>
              <a:ext cx="348343" cy="53187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grpSp>
    </p:spTree>
    <p:extLst>
      <p:ext uri="{BB962C8B-B14F-4D97-AF65-F5344CB8AC3E}">
        <p14:creationId xmlns:p14="http://schemas.microsoft.com/office/powerpoint/2010/main" val="22272589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30000" decel="7000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30000" decel="7000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1+#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30000" decel="7000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24780" y="152722"/>
            <a:ext cx="4309341" cy="6618210"/>
          </a:xfrm>
          <a:prstGeom prst="roundRect">
            <a:avLst/>
          </a:prstGeom>
          <a:solidFill>
            <a:schemeClr val="accent6">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5" name="Content Placeholder 2"/>
          <p:cNvSpPr>
            <a:spLocks noGrp="1"/>
          </p:cNvSpPr>
          <p:nvPr>
            <p:ph idx="1"/>
          </p:nvPr>
        </p:nvSpPr>
        <p:spPr>
          <a:xfrm>
            <a:off x="4138735" y="1441341"/>
            <a:ext cx="3881431" cy="469308"/>
          </a:xfrm>
        </p:spPr>
        <p:txBody>
          <a:bodyPr>
            <a:normAutofit lnSpcReduction="10000"/>
          </a:bodyPr>
          <a:lstStyle/>
          <a:p>
            <a:pPr marL="0" indent="0" algn="ctr">
              <a:spcBef>
                <a:spcPts val="0"/>
              </a:spcBef>
              <a:buNone/>
            </a:pPr>
            <a:r>
              <a:rPr lang="en-GB" sz="3046" b="1" dirty="0">
                <a:solidFill>
                  <a:srgbClr val="FF0000"/>
                </a:solidFill>
              </a:rPr>
              <a:t>V</a:t>
            </a:r>
            <a:r>
              <a:rPr lang="en-GB" sz="2492" dirty="0"/>
              <a:t>ocabulary </a:t>
            </a:r>
            <a:endParaRPr lang="en-GB" sz="2492" dirty="0"/>
          </a:p>
        </p:txBody>
      </p:sp>
      <p:sp>
        <p:nvSpPr>
          <p:cNvPr id="2" name="Rectangle 1"/>
          <p:cNvSpPr/>
          <p:nvPr/>
        </p:nvSpPr>
        <p:spPr>
          <a:xfrm>
            <a:off x="3924780" y="470116"/>
            <a:ext cx="4309341" cy="639144"/>
          </a:xfrm>
          <a:prstGeom prst="rect">
            <a:avLst/>
          </a:prstGeom>
          <a:noFill/>
        </p:spPr>
        <p:txBody>
          <a:bodyPr wrap="square" lIns="63305" tIns="31652" rIns="63305" bIns="31652">
            <a:spAutoFit/>
          </a:bodyPr>
          <a:lstStyle/>
          <a:p>
            <a:pPr algn="ctr"/>
            <a:r>
              <a:rPr lang="en-GB" sz="373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KS1 Reading Vipers</a:t>
            </a:r>
            <a:endParaRPr lang="en-GB" sz="373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Footer Placeholder 5"/>
          <p:cNvSpPr>
            <a:spLocks noGrp="1"/>
          </p:cNvSpPr>
          <p:nvPr>
            <p:ph type="ftr" sz="quarter" idx="11"/>
          </p:nvPr>
        </p:nvSpPr>
        <p:spPr/>
        <p:txBody>
          <a:bodyPr/>
          <a:lstStyle/>
          <a:p>
            <a:r>
              <a:rPr lang="en-GB" smtClean="0"/>
              <a:t>www.literacyshed.com (C) 2017</a:t>
            </a:r>
            <a:endParaRPr lang="en-GB"/>
          </a:p>
        </p:txBody>
      </p:sp>
      <p:sp>
        <p:nvSpPr>
          <p:cNvPr id="7" name="TextBox 6"/>
          <p:cNvSpPr txBox="1"/>
          <p:nvPr/>
        </p:nvSpPr>
        <p:spPr>
          <a:xfrm>
            <a:off x="4138735" y="1991218"/>
            <a:ext cx="3881431" cy="475771"/>
          </a:xfrm>
          <a:prstGeom prst="rect">
            <a:avLst/>
          </a:prstGeom>
          <a:noFill/>
        </p:spPr>
        <p:txBody>
          <a:bodyPr wrap="square" rtlCol="0">
            <a:spAutoFit/>
          </a:bodyPr>
          <a:lstStyle/>
          <a:p>
            <a:pPr algn="ctr"/>
            <a:r>
              <a:rPr lang="en-GB" sz="1246" dirty="0"/>
              <a:t>Draw upon knowledge of vocabulary in order to understand the text.</a:t>
            </a:r>
            <a:endParaRPr lang="en-GB" sz="1246" dirty="0"/>
          </a:p>
        </p:txBody>
      </p:sp>
      <p:sp>
        <p:nvSpPr>
          <p:cNvPr id="9" name="TextBox 8"/>
          <p:cNvSpPr txBox="1"/>
          <p:nvPr/>
        </p:nvSpPr>
        <p:spPr>
          <a:xfrm>
            <a:off x="4048492" y="2749794"/>
            <a:ext cx="3971674" cy="284052"/>
          </a:xfrm>
          <a:prstGeom prst="rect">
            <a:avLst/>
          </a:prstGeom>
          <a:noFill/>
        </p:spPr>
        <p:txBody>
          <a:bodyPr wrap="square" rtlCol="0">
            <a:spAutoFit/>
          </a:bodyPr>
          <a:lstStyle/>
          <a:p>
            <a:pPr algn="ctr"/>
            <a:r>
              <a:rPr lang="en-GB" sz="1246" dirty="0"/>
              <a:t>Example questions</a:t>
            </a:r>
            <a:endParaRPr lang="en-GB" sz="1246" dirty="0"/>
          </a:p>
        </p:txBody>
      </p:sp>
      <p:sp>
        <p:nvSpPr>
          <p:cNvPr id="10" name="TextBox 9"/>
          <p:cNvSpPr txBox="1"/>
          <p:nvPr/>
        </p:nvSpPr>
        <p:spPr>
          <a:xfrm>
            <a:off x="4048492" y="3060911"/>
            <a:ext cx="3971674" cy="2009524"/>
          </a:xfrm>
          <a:prstGeom prst="rect">
            <a:avLst/>
          </a:prstGeom>
          <a:noFill/>
        </p:spPr>
        <p:txBody>
          <a:bodyPr wrap="square" rtlCol="0">
            <a:spAutoFit/>
          </a:bodyPr>
          <a:lstStyle/>
          <a:p>
            <a:pPr marL="197825" indent="-197825">
              <a:buFont typeface="Arial" charset="0"/>
              <a:buChar char="•"/>
            </a:pPr>
            <a:r>
              <a:rPr lang="en-GB" sz="1246" dirty="0"/>
              <a:t>What does the word </a:t>
            </a:r>
            <a:r>
              <a:rPr lang="mr-IN" sz="1246" dirty="0"/>
              <a:t>………</a:t>
            </a:r>
            <a:r>
              <a:rPr lang="en-GB" sz="1246" dirty="0"/>
              <a:t>. mean in this sentence?</a:t>
            </a:r>
          </a:p>
          <a:p>
            <a:pPr marL="197825" indent="-197825">
              <a:buFont typeface="Arial" charset="0"/>
              <a:buChar char="•"/>
            </a:pPr>
            <a:r>
              <a:rPr lang="en-GB" sz="1246" dirty="0"/>
              <a:t>Find and copy a word which means </a:t>
            </a:r>
            <a:r>
              <a:rPr lang="mr-IN" sz="1246" dirty="0"/>
              <a:t>………</a:t>
            </a:r>
            <a:r>
              <a:rPr lang="en-GB" sz="1246" dirty="0"/>
              <a:t>.</a:t>
            </a:r>
          </a:p>
          <a:p>
            <a:pPr marL="197825" indent="-197825">
              <a:buFont typeface="Arial" charset="0"/>
              <a:buChar char="•"/>
            </a:pPr>
            <a:r>
              <a:rPr lang="en-GB" sz="1246" dirty="0"/>
              <a:t>What does this word or phrase tell you about </a:t>
            </a:r>
            <a:r>
              <a:rPr lang="mr-IN" sz="1246" dirty="0"/>
              <a:t>………</a:t>
            </a:r>
            <a:r>
              <a:rPr lang="en-GB" sz="1246" dirty="0"/>
              <a:t>?</a:t>
            </a:r>
          </a:p>
          <a:p>
            <a:pPr marL="197825" indent="-197825">
              <a:buFont typeface="Arial" charset="0"/>
              <a:buChar char="•"/>
            </a:pPr>
            <a:r>
              <a:rPr lang="en-GB" sz="1246" dirty="0"/>
              <a:t>Which word in this section do you think is the most important? Why?</a:t>
            </a:r>
          </a:p>
          <a:p>
            <a:pPr marL="197825" indent="-197825">
              <a:buFont typeface="Arial" charset="0"/>
              <a:buChar char="•"/>
            </a:pPr>
            <a:r>
              <a:rPr lang="en-GB" sz="1246" dirty="0"/>
              <a:t>Which of the words best describes the character/setting/mood </a:t>
            </a:r>
            <a:r>
              <a:rPr lang="en-GB" sz="1246" dirty="0" err="1"/>
              <a:t>etc</a:t>
            </a:r>
            <a:r>
              <a:rPr lang="en-GB" sz="1246" dirty="0"/>
              <a:t>?</a:t>
            </a:r>
          </a:p>
          <a:p>
            <a:pPr marL="197825" indent="-197825">
              <a:buFont typeface="Arial" charset="0"/>
              <a:buChar char="•"/>
            </a:pPr>
            <a:r>
              <a:rPr lang="en-GB" sz="1246" dirty="0"/>
              <a:t>Can you think of any other words the author could have used to describe this?</a:t>
            </a:r>
          </a:p>
          <a:p>
            <a:pPr marL="197825" indent="-197825">
              <a:buFont typeface="Arial" charset="0"/>
              <a:buChar char="•"/>
            </a:pPr>
            <a:r>
              <a:rPr lang="en-GB" sz="1246" dirty="0"/>
              <a:t>Why do you think </a:t>
            </a:r>
            <a:r>
              <a:rPr lang="mr-IN" sz="1246" dirty="0"/>
              <a:t>………</a:t>
            </a:r>
            <a:r>
              <a:rPr lang="en-GB" sz="1246" dirty="0"/>
              <a:t>. is repeated in this section? </a:t>
            </a:r>
            <a:endParaRPr lang="en-GB" sz="1246" dirty="0"/>
          </a:p>
        </p:txBody>
      </p:sp>
      <p:sp>
        <p:nvSpPr>
          <p:cNvPr id="12" name="Content Placeholder 2"/>
          <p:cNvSpPr txBox="1">
            <a:spLocks/>
          </p:cNvSpPr>
          <p:nvPr/>
        </p:nvSpPr>
        <p:spPr>
          <a:xfrm>
            <a:off x="4138735" y="1448898"/>
            <a:ext cx="3881431" cy="469308"/>
          </a:xfrm>
          <a:prstGeom prst="rect">
            <a:avLst/>
          </a:prstGeom>
        </p:spPr>
        <p:txBody>
          <a:bodyPr vert="horz" lIns="63305" tIns="31652" rIns="63305" bIns="31652" rtlCol="0">
            <a:normAutofit lnSpcReduction="10000"/>
          </a:bodyPr>
          <a:lstStyle>
            <a:lvl1pPr marL="128588" indent="-128588" algn="l" defTabSz="514350" rtl="0" eaLnBrk="1" latinLnBrk="0" hangingPunct="1">
              <a:lnSpc>
                <a:spcPct val="90000"/>
              </a:lnSpc>
              <a:spcBef>
                <a:spcPts val="563"/>
              </a:spcBef>
              <a:buFont typeface="Wingdings 2" pitchFamily="18" charset="2"/>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Wingdings 2" pitchFamily="18" charset="2"/>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Wingdings 2" pitchFamily="18" charset="2"/>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Wingdings 2" pitchFamily="18" charset="2"/>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Wingdings 2" pitchFamily="18" charset="2"/>
              <a:buChar char=""/>
              <a:defRPr sz="1013" kern="1200">
                <a:solidFill>
                  <a:schemeClr val="tx1"/>
                </a:solidFill>
                <a:latin typeface="+mn-lt"/>
                <a:ea typeface="+mn-ea"/>
                <a:cs typeface="+mn-cs"/>
              </a:defRPr>
            </a:lvl5pPr>
            <a:lvl6pPr marL="1414463"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6pPr>
            <a:lvl7pPr marL="1671638"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7pPr>
            <a:lvl8pPr marL="1928813"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8pPr>
            <a:lvl9pPr marL="2185988"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9pPr>
          </a:lstStyle>
          <a:p>
            <a:pPr marL="0" indent="0" algn="ctr">
              <a:spcBef>
                <a:spcPts val="0"/>
              </a:spcBef>
              <a:buNone/>
            </a:pPr>
            <a:r>
              <a:rPr lang="en-GB" sz="3046" b="1">
                <a:solidFill>
                  <a:srgbClr val="FF0000"/>
                </a:solidFill>
              </a:rPr>
              <a:t>V</a:t>
            </a:r>
            <a:r>
              <a:rPr lang="en-GB" sz="2492"/>
              <a:t>ocabulary </a:t>
            </a:r>
            <a:endParaRPr lang="en-GB" sz="2492" dirty="0"/>
          </a:p>
        </p:txBody>
      </p:sp>
      <p:grpSp>
        <p:nvGrpSpPr>
          <p:cNvPr id="15" name="Group 14"/>
          <p:cNvGrpSpPr/>
          <p:nvPr/>
        </p:nvGrpSpPr>
        <p:grpSpPr>
          <a:xfrm>
            <a:off x="6323501" y="5121119"/>
            <a:ext cx="1795389" cy="1349571"/>
            <a:chOff x="1261540" y="5520905"/>
            <a:chExt cx="5089412" cy="3825647"/>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4085" y="5943600"/>
              <a:ext cx="3756867" cy="308783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540" y="5520905"/>
              <a:ext cx="4007224" cy="3825647"/>
            </a:xfrm>
            <a:prstGeom prst="rect">
              <a:avLst/>
            </a:prstGeom>
          </p:spPr>
        </p:pic>
      </p:grpSp>
    </p:spTree>
    <p:extLst>
      <p:ext uri="{BB962C8B-B14F-4D97-AF65-F5344CB8AC3E}">
        <p14:creationId xmlns:p14="http://schemas.microsoft.com/office/powerpoint/2010/main" val="3060437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24780" y="144344"/>
            <a:ext cx="4309341" cy="6618210"/>
          </a:xfrm>
          <a:prstGeom prst="roundRect">
            <a:avLst/>
          </a:prstGeom>
          <a:solidFill>
            <a:schemeClr val="accent6">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5" name="Content Placeholder 2"/>
          <p:cNvSpPr>
            <a:spLocks noGrp="1"/>
          </p:cNvSpPr>
          <p:nvPr>
            <p:ph idx="1"/>
          </p:nvPr>
        </p:nvSpPr>
        <p:spPr>
          <a:xfrm>
            <a:off x="4138735" y="1441341"/>
            <a:ext cx="3881431" cy="469308"/>
          </a:xfrm>
        </p:spPr>
        <p:txBody>
          <a:bodyPr>
            <a:normAutofit lnSpcReduction="10000"/>
          </a:bodyPr>
          <a:lstStyle/>
          <a:p>
            <a:pPr marL="0" indent="0" algn="ctr">
              <a:spcBef>
                <a:spcPts val="0"/>
              </a:spcBef>
              <a:buNone/>
            </a:pPr>
            <a:r>
              <a:rPr lang="en-GB" sz="3046" b="1" dirty="0">
                <a:solidFill>
                  <a:srgbClr val="FF0000"/>
                </a:solidFill>
              </a:rPr>
              <a:t>I</a:t>
            </a:r>
            <a:r>
              <a:rPr lang="en-GB" sz="2492" dirty="0"/>
              <a:t>nfer </a:t>
            </a:r>
            <a:endParaRPr lang="en-GB" sz="2492" dirty="0"/>
          </a:p>
        </p:txBody>
      </p:sp>
      <p:sp>
        <p:nvSpPr>
          <p:cNvPr id="2" name="Rectangle 1"/>
          <p:cNvSpPr/>
          <p:nvPr/>
        </p:nvSpPr>
        <p:spPr>
          <a:xfrm>
            <a:off x="3924780" y="470116"/>
            <a:ext cx="4309341" cy="639144"/>
          </a:xfrm>
          <a:prstGeom prst="rect">
            <a:avLst/>
          </a:prstGeom>
          <a:noFill/>
        </p:spPr>
        <p:txBody>
          <a:bodyPr wrap="square" lIns="63305" tIns="31652" rIns="63305" bIns="31652">
            <a:spAutoFit/>
          </a:bodyPr>
          <a:lstStyle/>
          <a:p>
            <a:pPr algn="ctr"/>
            <a:r>
              <a:rPr lang="en-GB" sz="373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KS1 Reading Vipers</a:t>
            </a:r>
            <a:endParaRPr lang="en-GB" sz="373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Footer Placeholder 5"/>
          <p:cNvSpPr>
            <a:spLocks noGrp="1"/>
          </p:cNvSpPr>
          <p:nvPr>
            <p:ph type="ftr" sz="quarter" idx="11"/>
          </p:nvPr>
        </p:nvSpPr>
        <p:spPr/>
        <p:txBody>
          <a:bodyPr/>
          <a:lstStyle/>
          <a:p>
            <a:r>
              <a:rPr lang="en-GB" smtClean="0"/>
              <a:t>www.literacyshed.com (C) 2017</a:t>
            </a:r>
            <a:endParaRPr lang="en-GB"/>
          </a:p>
        </p:txBody>
      </p:sp>
      <p:sp>
        <p:nvSpPr>
          <p:cNvPr id="7" name="TextBox 6"/>
          <p:cNvSpPr txBox="1"/>
          <p:nvPr/>
        </p:nvSpPr>
        <p:spPr>
          <a:xfrm>
            <a:off x="4138735" y="1991218"/>
            <a:ext cx="3881431" cy="284052"/>
          </a:xfrm>
          <a:prstGeom prst="rect">
            <a:avLst/>
          </a:prstGeom>
          <a:noFill/>
        </p:spPr>
        <p:txBody>
          <a:bodyPr wrap="square" rtlCol="0">
            <a:spAutoFit/>
          </a:bodyPr>
          <a:lstStyle/>
          <a:p>
            <a:pPr algn="ctr"/>
            <a:r>
              <a:rPr lang="en-GB" sz="1246" dirty="0"/>
              <a:t>Make inferences from the text.</a:t>
            </a:r>
            <a:endParaRPr lang="en-GB" sz="1246" dirty="0"/>
          </a:p>
        </p:txBody>
      </p:sp>
      <p:sp>
        <p:nvSpPr>
          <p:cNvPr id="9" name="TextBox 8"/>
          <p:cNvSpPr txBox="1"/>
          <p:nvPr/>
        </p:nvSpPr>
        <p:spPr>
          <a:xfrm>
            <a:off x="4048492" y="2749794"/>
            <a:ext cx="3971674" cy="284052"/>
          </a:xfrm>
          <a:prstGeom prst="rect">
            <a:avLst/>
          </a:prstGeom>
          <a:noFill/>
        </p:spPr>
        <p:txBody>
          <a:bodyPr wrap="square" rtlCol="0">
            <a:spAutoFit/>
          </a:bodyPr>
          <a:lstStyle/>
          <a:p>
            <a:pPr algn="ctr"/>
            <a:r>
              <a:rPr lang="en-GB" sz="1246" dirty="0"/>
              <a:t>Example questions</a:t>
            </a:r>
            <a:endParaRPr lang="en-GB" sz="1246" dirty="0"/>
          </a:p>
        </p:txBody>
      </p:sp>
      <p:sp>
        <p:nvSpPr>
          <p:cNvPr id="12" name="Content Placeholder 2"/>
          <p:cNvSpPr txBox="1">
            <a:spLocks/>
          </p:cNvSpPr>
          <p:nvPr/>
        </p:nvSpPr>
        <p:spPr>
          <a:xfrm>
            <a:off x="4138735" y="1448898"/>
            <a:ext cx="3881431" cy="469308"/>
          </a:xfrm>
          <a:prstGeom prst="rect">
            <a:avLst/>
          </a:prstGeom>
        </p:spPr>
        <p:txBody>
          <a:bodyPr vert="horz" lIns="63305" tIns="31652" rIns="63305" bIns="31652" rtlCol="0">
            <a:normAutofit/>
          </a:bodyPr>
          <a:lstStyle>
            <a:lvl1pPr marL="128588" indent="-128588" algn="l" defTabSz="514350" rtl="0" eaLnBrk="1" latinLnBrk="0" hangingPunct="1">
              <a:lnSpc>
                <a:spcPct val="90000"/>
              </a:lnSpc>
              <a:spcBef>
                <a:spcPts val="563"/>
              </a:spcBef>
              <a:buFont typeface="Wingdings 2" pitchFamily="18" charset="2"/>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Wingdings 2" pitchFamily="18" charset="2"/>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Wingdings 2" pitchFamily="18" charset="2"/>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Wingdings 2" pitchFamily="18" charset="2"/>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Wingdings 2" pitchFamily="18" charset="2"/>
              <a:buChar char=""/>
              <a:defRPr sz="1013" kern="1200">
                <a:solidFill>
                  <a:schemeClr val="tx1"/>
                </a:solidFill>
                <a:latin typeface="+mn-lt"/>
                <a:ea typeface="+mn-ea"/>
                <a:cs typeface="+mn-cs"/>
              </a:defRPr>
            </a:lvl5pPr>
            <a:lvl6pPr marL="1414463"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6pPr>
            <a:lvl7pPr marL="1671638"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7pPr>
            <a:lvl8pPr marL="1928813"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8pPr>
            <a:lvl9pPr marL="2185988"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9pPr>
          </a:lstStyle>
          <a:p>
            <a:pPr marL="0" indent="0" algn="ctr">
              <a:spcBef>
                <a:spcPts val="0"/>
              </a:spcBef>
              <a:buNone/>
            </a:pPr>
            <a:endParaRPr lang="en-GB" sz="2492" dirty="0"/>
          </a:p>
        </p:txBody>
      </p:sp>
      <p:grpSp>
        <p:nvGrpSpPr>
          <p:cNvPr id="15" name="Group 14"/>
          <p:cNvGrpSpPr/>
          <p:nvPr/>
        </p:nvGrpSpPr>
        <p:grpSpPr>
          <a:xfrm>
            <a:off x="6323501" y="5121119"/>
            <a:ext cx="1795389" cy="1349571"/>
            <a:chOff x="1261540" y="5520905"/>
            <a:chExt cx="5089412" cy="3825647"/>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4085" y="5943600"/>
              <a:ext cx="3756867" cy="308783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540" y="5520905"/>
              <a:ext cx="4007224" cy="3825647"/>
            </a:xfrm>
            <a:prstGeom prst="rect">
              <a:avLst/>
            </a:prstGeom>
          </p:spPr>
        </p:pic>
      </p:grpSp>
      <p:sp>
        <p:nvSpPr>
          <p:cNvPr id="17" name="TextBox 16"/>
          <p:cNvSpPr txBox="1"/>
          <p:nvPr/>
        </p:nvSpPr>
        <p:spPr>
          <a:xfrm>
            <a:off x="4048492" y="3060910"/>
            <a:ext cx="3971674" cy="1434367"/>
          </a:xfrm>
          <a:prstGeom prst="rect">
            <a:avLst/>
          </a:prstGeom>
          <a:noFill/>
        </p:spPr>
        <p:txBody>
          <a:bodyPr wrap="square" rtlCol="0">
            <a:spAutoFit/>
          </a:bodyPr>
          <a:lstStyle/>
          <a:p>
            <a:pPr marL="197825" indent="-197825">
              <a:buFont typeface="Arial" charset="0"/>
              <a:buChar char="•"/>
            </a:pPr>
            <a:r>
              <a:rPr lang="en-GB" sz="1246" dirty="0"/>
              <a:t>Why was</a:t>
            </a:r>
            <a:r>
              <a:rPr lang="mr-IN" sz="1246" dirty="0"/>
              <a:t>……</a:t>
            </a:r>
            <a:r>
              <a:rPr lang="en-GB" sz="1246" dirty="0"/>
              <a:t>. feeling</a:t>
            </a:r>
            <a:r>
              <a:rPr lang="mr-IN" sz="1246" dirty="0"/>
              <a:t>……</a:t>
            </a:r>
            <a:r>
              <a:rPr lang="en-GB" sz="1246" dirty="0"/>
              <a:t>..?</a:t>
            </a:r>
          </a:p>
          <a:p>
            <a:pPr marL="197825" indent="-197825">
              <a:buFont typeface="Arial" charset="0"/>
              <a:buChar char="•"/>
            </a:pPr>
            <a:r>
              <a:rPr lang="en-GB" sz="1246" dirty="0"/>
              <a:t>Why did </a:t>
            </a:r>
            <a:r>
              <a:rPr lang="mr-IN" sz="1246" dirty="0"/>
              <a:t>…………</a:t>
            </a:r>
            <a:r>
              <a:rPr lang="en-GB" sz="1246" dirty="0"/>
              <a:t> </a:t>
            </a:r>
            <a:r>
              <a:rPr lang="en-GB" sz="1246" dirty="0"/>
              <a:t>happen?</a:t>
            </a:r>
          </a:p>
          <a:p>
            <a:pPr marL="197825" indent="-197825">
              <a:buFont typeface="Arial" charset="0"/>
              <a:buChar char="•"/>
            </a:pPr>
            <a:r>
              <a:rPr lang="en-GB" sz="1246" dirty="0"/>
              <a:t>Why did </a:t>
            </a:r>
            <a:r>
              <a:rPr lang="mr-IN" sz="1246" dirty="0"/>
              <a:t>………</a:t>
            </a:r>
            <a:r>
              <a:rPr lang="en-GB" sz="1246" dirty="0"/>
              <a:t>. say </a:t>
            </a:r>
            <a:r>
              <a:rPr lang="mr-IN" sz="1246" dirty="0"/>
              <a:t>………</a:t>
            </a:r>
            <a:r>
              <a:rPr lang="en-GB" sz="1246" dirty="0"/>
              <a:t>.?</a:t>
            </a:r>
          </a:p>
          <a:p>
            <a:pPr marL="197825" indent="-197825">
              <a:buFont typeface="Arial" charset="0"/>
              <a:buChar char="•"/>
            </a:pPr>
            <a:r>
              <a:rPr lang="en-GB" sz="1246" dirty="0"/>
              <a:t>Can you explain why</a:t>
            </a:r>
            <a:r>
              <a:rPr lang="mr-IN" sz="1246" dirty="0"/>
              <a:t>………</a:t>
            </a:r>
            <a:r>
              <a:rPr lang="en-GB" sz="1246" dirty="0"/>
              <a:t>.?</a:t>
            </a:r>
          </a:p>
          <a:p>
            <a:pPr marL="197825" indent="-197825">
              <a:buFont typeface="Arial" charset="0"/>
              <a:buChar char="•"/>
            </a:pPr>
            <a:r>
              <a:rPr lang="en-GB" sz="1246" dirty="0"/>
              <a:t>What do  you think the author intended when they said</a:t>
            </a:r>
            <a:r>
              <a:rPr lang="mr-IN" sz="1246" dirty="0"/>
              <a:t>………</a:t>
            </a:r>
            <a:r>
              <a:rPr lang="en-GB" sz="1246" dirty="0"/>
              <a:t>.?</a:t>
            </a:r>
          </a:p>
          <a:p>
            <a:pPr marL="197825" indent="-197825">
              <a:buFont typeface="Arial" charset="0"/>
              <a:buChar char="•"/>
            </a:pPr>
            <a:r>
              <a:rPr lang="en-GB" sz="1246" dirty="0"/>
              <a:t>How does </a:t>
            </a:r>
            <a:r>
              <a:rPr lang="mr-IN" sz="1246" dirty="0"/>
              <a:t>………</a:t>
            </a:r>
            <a:r>
              <a:rPr lang="en-GB" sz="1246" dirty="0"/>
              <a:t>. make you feel? </a:t>
            </a:r>
            <a:endParaRPr lang="en-GB" sz="1246" dirty="0"/>
          </a:p>
        </p:txBody>
      </p:sp>
    </p:spTree>
    <p:extLst>
      <p:ext uri="{BB962C8B-B14F-4D97-AF65-F5344CB8AC3E}">
        <p14:creationId xmlns:p14="http://schemas.microsoft.com/office/powerpoint/2010/main" val="3789722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24780" y="144344"/>
            <a:ext cx="4309341" cy="6618210"/>
          </a:xfrm>
          <a:prstGeom prst="roundRect">
            <a:avLst/>
          </a:prstGeom>
          <a:solidFill>
            <a:schemeClr val="accent6">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5" name="Content Placeholder 2"/>
          <p:cNvSpPr>
            <a:spLocks noGrp="1"/>
          </p:cNvSpPr>
          <p:nvPr>
            <p:ph idx="1"/>
          </p:nvPr>
        </p:nvSpPr>
        <p:spPr>
          <a:xfrm>
            <a:off x="4138735" y="1441341"/>
            <a:ext cx="3881431" cy="469308"/>
          </a:xfrm>
        </p:spPr>
        <p:txBody>
          <a:bodyPr>
            <a:normAutofit lnSpcReduction="10000"/>
          </a:bodyPr>
          <a:lstStyle/>
          <a:p>
            <a:pPr marL="0" indent="0" algn="ctr">
              <a:spcBef>
                <a:spcPts val="0"/>
              </a:spcBef>
              <a:buNone/>
            </a:pPr>
            <a:r>
              <a:rPr lang="en-GB" sz="3046" b="1" dirty="0">
                <a:solidFill>
                  <a:srgbClr val="FF0000"/>
                </a:solidFill>
              </a:rPr>
              <a:t>P</a:t>
            </a:r>
            <a:r>
              <a:rPr lang="en-GB" sz="2492" dirty="0"/>
              <a:t>redict </a:t>
            </a:r>
            <a:endParaRPr lang="en-GB" sz="2492" dirty="0"/>
          </a:p>
        </p:txBody>
      </p:sp>
      <p:sp>
        <p:nvSpPr>
          <p:cNvPr id="2" name="Rectangle 1"/>
          <p:cNvSpPr/>
          <p:nvPr/>
        </p:nvSpPr>
        <p:spPr>
          <a:xfrm>
            <a:off x="3924780" y="470116"/>
            <a:ext cx="4309341" cy="639144"/>
          </a:xfrm>
          <a:prstGeom prst="rect">
            <a:avLst/>
          </a:prstGeom>
          <a:noFill/>
        </p:spPr>
        <p:txBody>
          <a:bodyPr wrap="square" lIns="63305" tIns="31652" rIns="63305" bIns="31652">
            <a:spAutoFit/>
          </a:bodyPr>
          <a:lstStyle/>
          <a:p>
            <a:pPr algn="ctr"/>
            <a:r>
              <a:rPr lang="en-GB" sz="373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KS1 Reading Vipers</a:t>
            </a:r>
            <a:endParaRPr lang="en-GB" sz="373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Footer Placeholder 5"/>
          <p:cNvSpPr>
            <a:spLocks noGrp="1"/>
          </p:cNvSpPr>
          <p:nvPr>
            <p:ph type="ftr" sz="quarter" idx="11"/>
          </p:nvPr>
        </p:nvSpPr>
        <p:spPr/>
        <p:txBody>
          <a:bodyPr/>
          <a:lstStyle/>
          <a:p>
            <a:r>
              <a:rPr lang="en-GB" smtClean="0"/>
              <a:t>www.literacyshed.com (C) 2017</a:t>
            </a:r>
            <a:endParaRPr lang="en-GB"/>
          </a:p>
        </p:txBody>
      </p:sp>
      <p:sp>
        <p:nvSpPr>
          <p:cNvPr id="7" name="TextBox 6"/>
          <p:cNvSpPr txBox="1"/>
          <p:nvPr/>
        </p:nvSpPr>
        <p:spPr>
          <a:xfrm>
            <a:off x="4138735" y="1991218"/>
            <a:ext cx="3881431" cy="475771"/>
          </a:xfrm>
          <a:prstGeom prst="rect">
            <a:avLst/>
          </a:prstGeom>
          <a:noFill/>
        </p:spPr>
        <p:txBody>
          <a:bodyPr wrap="square" rtlCol="0">
            <a:spAutoFit/>
          </a:bodyPr>
          <a:lstStyle/>
          <a:p>
            <a:pPr algn="ctr"/>
            <a:r>
              <a:rPr lang="en-GB" sz="1246" dirty="0"/>
              <a:t>Predict what you think will happen based on the information that you have been given.</a:t>
            </a:r>
            <a:endParaRPr lang="en-GB" sz="1246" dirty="0"/>
          </a:p>
        </p:txBody>
      </p:sp>
      <p:sp>
        <p:nvSpPr>
          <p:cNvPr id="9" name="TextBox 8"/>
          <p:cNvSpPr txBox="1"/>
          <p:nvPr/>
        </p:nvSpPr>
        <p:spPr>
          <a:xfrm>
            <a:off x="4048492" y="2749794"/>
            <a:ext cx="3971674" cy="284052"/>
          </a:xfrm>
          <a:prstGeom prst="rect">
            <a:avLst/>
          </a:prstGeom>
          <a:noFill/>
        </p:spPr>
        <p:txBody>
          <a:bodyPr wrap="square" rtlCol="0">
            <a:spAutoFit/>
          </a:bodyPr>
          <a:lstStyle/>
          <a:p>
            <a:pPr algn="ctr"/>
            <a:r>
              <a:rPr lang="en-GB" sz="1246" dirty="0"/>
              <a:t>Example questions</a:t>
            </a:r>
            <a:endParaRPr lang="en-GB" sz="1246" dirty="0"/>
          </a:p>
        </p:txBody>
      </p:sp>
      <p:sp>
        <p:nvSpPr>
          <p:cNvPr id="12" name="Content Placeholder 2"/>
          <p:cNvSpPr txBox="1">
            <a:spLocks/>
          </p:cNvSpPr>
          <p:nvPr/>
        </p:nvSpPr>
        <p:spPr>
          <a:xfrm>
            <a:off x="4138735" y="1448898"/>
            <a:ext cx="3881431" cy="469308"/>
          </a:xfrm>
          <a:prstGeom prst="rect">
            <a:avLst/>
          </a:prstGeom>
        </p:spPr>
        <p:txBody>
          <a:bodyPr vert="horz" lIns="63305" tIns="31652" rIns="63305" bIns="31652" rtlCol="0">
            <a:normAutofit/>
          </a:bodyPr>
          <a:lstStyle>
            <a:lvl1pPr marL="128588" indent="-128588" algn="l" defTabSz="514350" rtl="0" eaLnBrk="1" latinLnBrk="0" hangingPunct="1">
              <a:lnSpc>
                <a:spcPct val="90000"/>
              </a:lnSpc>
              <a:spcBef>
                <a:spcPts val="563"/>
              </a:spcBef>
              <a:buFont typeface="Wingdings 2" pitchFamily="18" charset="2"/>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Wingdings 2" pitchFamily="18" charset="2"/>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Wingdings 2" pitchFamily="18" charset="2"/>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Wingdings 2" pitchFamily="18" charset="2"/>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Wingdings 2" pitchFamily="18" charset="2"/>
              <a:buChar char=""/>
              <a:defRPr sz="1013" kern="1200">
                <a:solidFill>
                  <a:schemeClr val="tx1"/>
                </a:solidFill>
                <a:latin typeface="+mn-lt"/>
                <a:ea typeface="+mn-ea"/>
                <a:cs typeface="+mn-cs"/>
              </a:defRPr>
            </a:lvl5pPr>
            <a:lvl6pPr marL="1414463"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6pPr>
            <a:lvl7pPr marL="1671638"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7pPr>
            <a:lvl8pPr marL="1928813"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8pPr>
            <a:lvl9pPr marL="2185988"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9pPr>
          </a:lstStyle>
          <a:p>
            <a:pPr marL="0" indent="0" algn="ctr">
              <a:spcBef>
                <a:spcPts val="0"/>
              </a:spcBef>
              <a:buNone/>
            </a:pPr>
            <a:endParaRPr lang="en-GB" sz="2492" dirty="0"/>
          </a:p>
        </p:txBody>
      </p:sp>
      <p:grpSp>
        <p:nvGrpSpPr>
          <p:cNvPr id="15" name="Group 14"/>
          <p:cNvGrpSpPr/>
          <p:nvPr/>
        </p:nvGrpSpPr>
        <p:grpSpPr>
          <a:xfrm>
            <a:off x="6323501" y="5121119"/>
            <a:ext cx="1795389" cy="1349571"/>
            <a:chOff x="1261540" y="5520905"/>
            <a:chExt cx="5089412" cy="3825647"/>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4085" y="5943600"/>
              <a:ext cx="3756867" cy="308783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540" y="5520905"/>
              <a:ext cx="4007224" cy="3825647"/>
            </a:xfrm>
            <a:prstGeom prst="rect">
              <a:avLst/>
            </a:prstGeom>
          </p:spPr>
        </p:pic>
      </p:grpSp>
      <p:sp>
        <p:nvSpPr>
          <p:cNvPr id="16" name="TextBox 15"/>
          <p:cNvSpPr txBox="1"/>
          <p:nvPr/>
        </p:nvSpPr>
        <p:spPr>
          <a:xfrm>
            <a:off x="4048492" y="3060911"/>
            <a:ext cx="3971674" cy="284052"/>
          </a:xfrm>
          <a:prstGeom prst="rect">
            <a:avLst/>
          </a:prstGeom>
          <a:noFill/>
        </p:spPr>
        <p:txBody>
          <a:bodyPr wrap="square" rtlCol="0">
            <a:spAutoFit/>
          </a:bodyPr>
          <a:lstStyle/>
          <a:p>
            <a:pPr marL="197825" indent="-197825">
              <a:buFont typeface="Arial" charset="0"/>
              <a:buChar char="•"/>
            </a:pPr>
            <a:endParaRPr lang="en-GB" sz="1246" dirty="0"/>
          </a:p>
        </p:txBody>
      </p:sp>
      <p:sp>
        <p:nvSpPr>
          <p:cNvPr id="17" name="TextBox 16"/>
          <p:cNvSpPr txBox="1"/>
          <p:nvPr/>
        </p:nvSpPr>
        <p:spPr>
          <a:xfrm>
            <a:off x="4048492" y="3060910"/>
            <a:ext cx="3971674" cy="2009524"/>
          </a:xfrm>
          <a:prstGeom prst="rect">
            <a:avLst/>
          </a:prstGeom>
          <a:noFill/>
        </p:spPr>
        <p:txBody>
          <a:bodyPr wrap="square" rtlCol="0">
            <a:spAutoFit/>
          </a:bodyPr>
          <a:lstStyle/>
          <a:p>
            <a:pPr marL="197825" indent="-197825">
              <a:buFont typeface="Arial" charset="0"/>
              <a:buChar char="•"/>
            </a:pPr>
            <a:r>
              <a:rPr lang="en-GB" sz="1246" dirty="0"/>
              <a:t>Look at the book cover/blurb </a:t>
            </a:r>
            <a:r>
              <a:rPr lang="mr-IN" sz="1246" dirty="0"/>
              <a:t>–</a:t>
            </a:r>
            <a:r>
              <a:rPr lang="en-GB" sz="1246" dirty="0"/>
              <a:t> what do you think this book will be about?</a:t>
            </a:r>
          </a:p>
          <a:p>
            <a:pPr marL="197825" indent="-197825">
              <a:buFont typeface="Arial" charset="0"/>
              <a:buChar char="•"/>
            </a:pPr>
            <a:r>
              <a:rPr lang="en-GB" sz="1246" dirty="0"/>
              <a:t>What do you think will happen next?  </a:t>
            </a:r>
            <a:r>
              <a:rPr lang="en-GB" sz="1246"/>
              <a:t>What </a:t>
            </a:r>
            <a:r>
              <a:rPr lang="en-GB" sz="1246" dirty="0"/>
              <a:t>makes you think this?</a:t>
            </a:r>
          </a:p>
          <a:p>
            <a:pPr marL="197825" indent="-197825">
              <a:buFont typeface="Arial" charset="0"/>
              <a:buChar char="•"/>
            </a:pPr>
            <a:r>
              <a:rPr lang="en-GB" sz="1246" dirty="0"/>
              <a:t>How does the choice of character or setting affect what will happen next?</a:t>
            </a:r>
          </a:p>
          <a:p>
            <a:pPr marL="197825" indent="-197825">
              <a:buFont typeface="Arial" charset="0"/>
              <a:buChar char="•"/>
            </a:pPr>
            <a:r>
              <a:rPr lang="en-GB" sz="1246" dirty="0"/>
              <a:t>What is happening?  What do you think happened before?  What do you think will happen after?</a:t>
            </a:r>
          </a:p>
          <a:p>
            <a:pPr marL="197825" indent="-197825">
              <a:buFont typeface="Arial" charset="0"/>
              <a:buChar char="•"/>
            </a:pPr>
            <a:r>
              <a:rPr lang="en-GB" sz="1246" dirty="0"/>
              <a:t>What do you think the last paragraph suggests will happen next?</a:t>
            </a:r>
            <a:endParaRPr lang="en-GB" sz="1246" dirty="0"/>
          </a:p>
        </p:txBody>
      </p:sp>
    </p:spTree>
    <p:extLst>
      <p:ext uri="{BB962C8B-B14F-4D97-AF65-F5344CB8AC3E}">
        <p14:creationId xmlns:p14="http://schemas.microsoft.com/office/powerpoint/2010/main" val="1873001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24780" y="144344"/>
            <a:ext cx="4309341" cy="6618210"/>
          </a:xfrm>
          <a:prstGeom prst="roundRect">
            <a:avLst/>
          </a:prstGeom>
          <a:solidFill>
            <a:schemeClr val="accent6">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5" name="Content Placeholder 2"/>
          <p:cNvSpPr>
            <a:spLocks noGrp="1"/>
          </p:cNvSpPr>
          <p:nvPr>
            <p:ph idx="1"/>
          </p:nvPr>
        </p:nvSpPr>
        <p:spPr>
          <a:xfrm>
            <a:off x="4138735" y="1441341"/>
            <a:ext cx="3881431" cy="469308"/>
          </a:xfrm>
        </p:spPr>
        <p:txBody>
          <a:bodyPr>
            <a:normAutofit lnSpcReduction="10000"/>
          </a:bodyPr>
          <a:lstStyle/>
          <a:p>
            <a:pPr marL="0" indent="0" algn="ctr">
              <a:spcBef>
                <a:spcPts val="0"/>
              </a:spcBef>
              <a:buNone/>
            </a:pPr>
            <a:r>
              <a:rPr lang="en-GB" sz="3046" b="1" dirty="0">
                <a:solidFill>
                  <a:srgbClr val="FF0000"/>
                </a:solidFill>
              </a:rPr>
              <a:t>E</a:t>
            </a:r>
            <a:r>
              <a:rPr lang="en-GB" sz="2492" dirty="0"/>
              <a:t>xplain </a:t>
            </a:r>
            <a:endParaRPr lang="en-GB" sz="2492" dirty="0"/>
          </a:p>
        </p:txBody>
      </p:sp>
      <p:sp>
        <p:nvSpPr>
          <p:cNvPr id="2" name="Rectangle 1"/>
          <p:cNvSpPr/>
          <p:nvPr/>
        </p:nvSpPr>
        <p:spPr>
          <a:xfrm>
            <a:off x="3924780" y="470116"/>
            <a:ext cx="4309341" cy="639144"/>
          </a:xfrm>
          <a:prstGeom prst="rect">
            <a:avLst/>
          </a:prstGeom>
          <a:noFill/>
        </p:spPr>
        <p:txBody>
          <a:bodyPr wrap="square" lIns="63305" tIns="31652" rIns="63305" bIns="31652">
            <a:spAutoFit/>
          </a:bodyPr>
          <a:lstStyle/>
          <a:p>
            <a:pPr algn="ctr"/>
            <a:r>
              <a:rPr lang="en-GB" sz="373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KS1 Reading Vipers</a:t>
            </a:r>
            <a:endParaRPr lang="en-GB" sz="373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Footer Placeholder 5"/>
          <p:cNvSpPr>
            <a:spLocks noGrp="1"/>
          </p:cNvSpPr>
          <p:nvPr>
            <p:ph type="ftr" sz="quarter" idx="11"/>
          </p:nvPr>
        </p:nvSpPr>
        <p:spPr/>
        <p:txBody>
          <a:bodyPr/>
          <a:lstStyle/>
          <a:p>
            <a:r>
              <a:rPr lang="en-GB" smtClean="0"/>
              <a:t>www.literacyshed.com (C) 2017</a:t>
            </a:r>
            <a:endParaRPr lang="en-GB"/>
          </a:p>
        </p:txBody>
      </p:sp>
      <p:sp>
        <p:nvSpPr>
          <p:cNvPr id="7" name="TextBox 6"/>
          <p:cNvSpPr txBox="1"/>
          <p:nvPr/>
        </p:nvSpPr>
        <p:spPr>
          <a:xfrm>
            <a:off x="4138735" y="1991218"/>
            <a:ext cx="3881431" cy="475771"/>
          </a:xfrm>
          <a:prstGeom prst="rect">
            <a:avLst/>
          </a:prstGeom>
          <a:noFill/>
        </p:spPr>
        <p:txBody>
          <a:bodyPr wrap="square" rtlCol="0">
            <a:spAutoFit/>
          </a:bodyPr>
          <a:lstStyle/>
          <a:p>
            <a:pPr algn="ctr"/>
            <a:r>
              <a:rPr lang="en-GB" sz="1246" dirty="0"/>
              <a:t>Explain your preferences, thoughts and opinions about the text.  </a:t>
            </a:r>
            <a:endParaRPr lang="en-GB" sz="1246" dirty="0"/>
          </a:p>
        </p:txBody>
      </p:sp>
      <p:sp>
        <p:nvSpPr>
          <p:cNvPr id="9" name="TextBox 8"/>
          <p:cNvSpPr txBox="1"/>
          <p:nvPr/>
        </p:nvSpPr>
        <p:spPr>
          <a:xfrm>
            <a:off x="4048492" y="2749794"/>
            <a:ext cx="3971674" cy="284052"/>
          </a:xfrm>
          <a:prstGeom prst="rect">
            <a:avLst/>
          </a:prstGeom>
          <a:noFill/>
        </p:spPr>
        <p:txBody>
          <a:bodyPr wrap="square" rtlCol="0">
            <a:spAutoFit/>
          </a:bodyPr>
          <a:lstStyle/>
          <a:p>
            <a:pPr algn="ctr"/>
            <a:r>
              <a:rPr lang="en-GB" sz="1246" dirty="0"/>
              <a:t>Example questions</a:t>
            </a:r>
            <a:endParaRPr lang="en-GB" sz="1246" dirty="0"/>
          </a:p>
        </p:txBody>
      </p:sp>
      <p:sp>
        <p:nvSpPr>
          <p:cNvPr id="12" name="Content Placeholder 2"/>
          <p:cNvSpPr txBox="1">
            <a:spLocks/>
          </p:cNvSpPr>
          <p:nvPr/>
        </p:nvSpPr>
        <p:spPr>
          <a:xfrm>
            <a:off x="4138735" y="1448898"/>
            <a:ext cx="3881431" cy="469308"/>
          </a:xfrm>
          <a:prstGeom prst="rect">
            <a:avLst/>
          </a:prstGeom>
        </p:spPr>
        <p:txBody>
          <a:bodyPr vert="horz" lIns="63305" tIns="31652" rIns="63305" bIns="31652" rtlCol="0">
            <a:normAutofit/>
          </a:bodyPr>
          <a:lstStyle>
            <a:lvl1pPr marL="128588" indent="-128588" algn="l" defTabSz="514350" rtl="0" eaLnBrk="1" latinLnBrk="0" hangingPunct="1">
              <a:lnSpc>
                <a:spcPct val="90000"/>
              </a:lnSpc>
              <a:spcBef>
                <a:spcPts val="563"/>
              </a:spcBef>
              <a:buFont typeface="Wingdings 2" pitchFamily="18" charset="2"/>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Wingdings 2" pitchFamily="18" charset="2"/>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Wingdings 2" pitchFamily="18" charset="2"/>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Wingdings 2" pitchFamily="18" charset="2"/>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Wingdings 2" pitchFamily="18" charset="2"/>
              <a:buChar char=""/>
              <a:defRPr sz="1013" kern="1200">
                <a:solidFill>
                  <a:schemeClr val="tx1"/>
                </a:solidFill>
                <a:latin typeface="+mn-lt"/>
                <a:ea typeface="+mn-ea"/>
                <a:cs typeface="+mn-cs"/>
              </a:defRPr>
            </a:lvl5pPr>
            <a:lvl6pPr marL="1414463"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6pPr>
            <a:lvl7pPr marL="1671638"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7pPr>
            <a:lvl8pPr marL="1928813"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8pPr>
            <a:lvl9pPr marL="2185988"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9pPr>
          </a:lstStyle>
          <a:p>
            <a:pPr marL="0" indent="0" algn="ctr">
              <a:spcBef>
                <a:spcPts val="0"/>
              </a:spcBef>
              <a:buNone/>
            </a:pPr>
            <a:endParaRPr lang="en-GB" sz="2492" dirty="0"/>
          </a:p>
        </p:txBody>
      </p:sp>
      <p:grpSp>
        <p:nvGrpSpPr>
          <p:cNvPr id="15" name="Group 14"/>
          <p:cNvGrpSpPr/>
          <p:nvPr/>
        </p:nvGrpSpPr>
        <p:grpSpPr>
          <a:xfrm>
            <a:off x="6323501" y="5121119"/>
            <a:ext cx="1795389" cy="1349571"/>
            <a:chOff x="1261540" y="5520905"/>
            <a:chExt cx="5089412" cy="3825647"/>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4085" y="5943600"/>
              <a:ext cx="3756867" cy="308783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540" y="5520905"/>
              <a:ext cx="4007224" cy="3825647"/>
            </a:xfrm>
            <a:prstGeom prst="rect">
              <a:avLst/>
            </a:prstGeom>
          </p:spPr>
        </p:pic>
      </p:grpSp>
      <p:sp>
        <p:nvSpPr>
          <p:cNvPr id="16" name="TextBox 15"/>
          <p:cNvSpPr txBox="1"/>
          <p:nvPr/>
        </p:nvSpPr>
        <p:spPr>
          <a:xfrm>
            <a:off x="4048492" y="3060911"/>
            <a:ext cx="3971674" cy="1242648"/>
          </a:xfrm>
          <a:prstGeom prst="rect">
            <a:avLst/>
          </a:prstGeom>
          <a:noFill/>
        </p:spPr>
        <p:txBody>
          <a:bodyPr wrap="square" rtlCol="0">
            <a:spAutoFit/>
          </a:bodyPr>
          <a:lstStyle/>
          <a:p>
            <a:pPr marL="197825" indent="-197825">
              <a:buFont typeface="Arial" charset="0"/>
              <a:buChar char="•"/>
            </a:pPr>
            <a:r>
              <a:rPr lang="en-GB" sz="1246" dirty="0"/>
              <a:t>Who is your favourite character?  Why?</a:t>
            </a:r>
          </a:p>
          <a:p>
            <a:pPr marL="197825" indent="-197825">
              <a:buFont typeface="Arial" charset="0"/>
              <a:buChar char="•"/>
            </a:pPr>
            <a:r>
              <a:rPr lang="en-GB" sz="1246" dirty="0"/>
              <a:t>Why do you think all the main characters are girls in this book?</a:t>
            </a:r>
          </a:p>
          <a:p>
            <a:pPr marL="197825" indent="-197825">
              <a:buFont typeface="Arial" charset="0"/>
              <a:buChar char="•"/>
            </a:pPr>
            <a:r>
              <a:rPr lang="en-GB" sz="1246" dirty="0"/>
              <a:t>Would you like to live in this setting?  Why/why not?</a:t>
            </a:r>
          </a:p>
          <a:p>
            <a:pPr marL="197825" indent="-197825">
              <a:buFont typeface="Arial" charset="0"/>
              <a:buChar char="•"/>
            </a:pPr>
            <a:r>
              <a:rPr lang="en-GB" sz="1246" dirty="0"/>
              <a:t>Is there anything you would change about this story?</a:t>
            </a:r>
          </a:p>
          <a:p>
            <a:pPr marL="197825" indent="-197825">
              <a:buFont typeface="Arial" charset="0"/>
              <a:buChar char="•"/>
            </a:pPr>
            <a:r>
              <a:rPr lang="en-GB" sz="1246" dirty="0"/>
              <a:t>Do you like this text?  What do you like about it?</a:t>
            </a:r>
            <a:endParaRPr lang="en-GB" sz="1246" dirty="0"/>
          </a:p>
        </p:txBody>
      </p:sp>
    </p:spTree>
    <p:extLst>
      <p:ext uri="{BB962C8B-B14F-4D97-AF65-F5344CB8AC3E}">
        <p14:creationId xmlns:p14="http://schemas.microsoft.com/office/powerpoint/2010/main" val="1448553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24780" y="144344"/>
            <a:ext cx="4309341" cy="6618210"/>
          </a:xfrm>
          <a:prstGeom prst="roundRect">
            <a:avLst/>
          </a:prstGeom>
          <a:solidFill>
            <a:schemeClr val="accent6">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5" name="Content Placeholder 2"/>
          <p:cNvSpPr>
            <a:spLocks noGrp="1"/>
          </p:cNvSpPr>
          <p:nvPr>
            <p:ph idx="1"/>
          </p:nvPr>
        </p:nvSpPr>
        <p:spPr>
          <a:xfrm>
            <a:off x="4138735" y="1441341"/>
            <a:ext cx="3881431" cy="469308"/>
          </a:xfrm>
        </p:spPr>
        <p:txBody>
          <a:bodyPr>
            <a:normAutofit lnSpcReduction="10000"/>
          </a:bodyPr>
          <a:lstStyle/>
          <a:p>
            <a:pPr marL="0" indent="0" algn="ctr">
              <a:spcBef>
                <a:spcPts val="0"/>
              </a:spcBef>
              <a:buNone/>
            </a:pPr>
            <a:r>
              <a:rPr lang="en-GB" sz="3046" b="1" dirty="0">
                <a:solidFill>
                  <a:srgbClr val="FF0000"/>
                </a:solidFill>
              </a:rPr>
              <a:t>R</a:t>
            </a:r>
            <a:r>
              <a:rPr lang="en-GB" sz="2492" dirty="0"/>
              <a:t>etrieve </a:t>
            </a:r>
            <a:endParaRPr lang="en-GB" sz="2492" dirty="0"/>
          </a:p>
        </p:txBody>
      </p:sp>
      <p:sp>
        <p:nvSpPr>
          <p:cNvPr id="2" name="Rectangle 1"/>
          <p:cNvSpPr/>
          <p:nvPr/>
        </p:nvSpPr>
        <p:spPr>
          <a:xfrm>
            <a:off x="3924780" y="470116"/>
            <a:ext cx="4309341" cy="639144"/>
          </a:xfrm>
          <a:prstGeom prst="rect">
            <a:avLst/>
          </a:prstGeom>
          <a:noFill/>
        </p:spPr>
        <p:txBody>
          <a:bodyPr wrap="square" lIns="63305" tIns="31652" rIns="63305" bIns="31652">
            <a:spAutoFit/>
          </a:bodyPr>
          <a:lstStyle/>
          <a:p>
            <a:pPr algn="ctr"/>
            <a:r>
              <a:rPr lang="en-GB" sz="373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KS1 Reading Vipers</a:t>
            </a:r>
            <a:endParaRPr lang="en-GB" sz="373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Footer Placeholder 5"/>
          <p:cNvSpPr>
            <a:spLocks noGrp="1"/>
          </p:cNvSpPr>
          <p:nvPr>
            <p:ph type="ftr" sz="quarter" idx="11"/>
          </p:nvPr>
        </p:nvSpPr>
        <p:spPr/>
        <p:txBody>
          <a:bodyPr/>
          <a:lstStyle/>
          <a:p>
            <a:r>
              <a:rPr lang="en-GB" smtClean="0"/>
              <a:t>www.literacyshed.com (C) 2017</a:t>
            </a:r>
            <a:endParaRPr lang="en-GB"/>
          </a:p>
        </p:txBody>
      </p:sp>
      <p:sp>
        <p:nvSpPr>
          <p:cNvPr id="7" name="TextBox 6"/>
          <p:cNvSpPr txBox="1"/>
          <p:nvPr/>
        </p:nvSpPr>
        <p:spPr>
          <a:xfrm>
            <a:off x="4138735" y="1991218"/>
            <a:ext cx="3881431" cy="667490"/>
          </a:xfrm>
          <a:prstGeom prst="rect">
            <a:avLst/>
          </a:prstGeom>
          <a:noFill/>
        </p:spPr>
        <p:txBody>
          <a:bodyPr wrap="square" rtlCol="0">
            <a:spAutoFit/>
          </a:bodyPr>
          <a:lstStyle/>
          <a:p>
            <a:pPr algn="ctr"/>
            <a:r>
              <a:rPr lang="en-GB" sz="1246" dirty="0"/>
              <a:t>Identify and explain the key features of fiction and non-fiction texts such as: characters, events, titles and information. </a:t>
            </a:r>
            <a:endParaRPr lang="en-GB" sz="1246" dirty="0"/>
          </a:p>
        </p:txBody>
      </p:sp>
      <p:sp>
        <p:nvSpPr>
          <p:cNvPr id="9" name="TextBox 8"/>
          <p:cNvSpPr txBox="1"/>
          <p:nvPr/>
        </p:nvSpPr>
        <p:spPr>
          <a:xfrm>
            <a:off x="4048492" y="2749794"/>
            <a:ext cx="3971674" cy="284052"/>
          </a:xfrm>
          <a:prstGeom prst="rect">
            <a:avLst/>
          </a:prstGeom>
          <a:noFill/>
        </p:spPr>
        <p:txBody>
          <a:bodyPr wrap="square" rtlCol="0">
            <a:spAutoFit/>
          </a:bodyPr>
          <a:lstStyle/>
          <a:p>
            <a:pPr algn="ctr"/>
            <a:r>
              <a:rPr lang="en-GB" sz="1246" dirty="0"/>
              <a:t>Example questions</a:t>
            </a:r>
            <a:endParaRPr lang="en-GB" sz="1246" dirty="0"/>
          </a:p>
        </p:txBody>
      </p:sp>
      <p:sp>
        <p:nvSpPr>
          <p:cNvPr id="12" name="Content Placeholder 2"/>
          <p:cNvSpPr txBox="1">
            <a:spLocks/>
          </p:cNvSpPr>
          <p:nvPr/>
        </p:nvSpPr>
        <p:spPr>
          <a:xfrm>
            <a:off x="4138735" y="1448898"/>
            <a:ext cx="3881431" cy="469308"/>
          </a:xfrm>
          <a:prstGeom prst="rect">
            <a:avLst/>
          </a:prstGeom>
        </p:spPr>
        <p:txBody>
          <a:bodyPr vert="horz" lIns="63305" tIns="31652" rIns="63305" bIns="31652" rtlCol="0">
            <a:normAutofit/>
          </a:bodyPr>
          <a:lstStyle>
            <a:lvl1pPr marL="128588" indent="-128588" algn="l" defTabSz="514350" rtl="0" eaLnBrk="1" latinLnBrk="0" hangingPunct="1">
              <a:lnSpc>
                <a:spcPct val="90000"/>
              </a:lnSpc>
              <a:spcBef>
                <a:spcPts val="563"/>
              </a:spcBef>
              <a:buFont typeface="Wingdings 2" pitchFamily="18" charset="2"/>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Wingdings 2" pitchFamily="18" charset="2"/>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Wingdings 2" pitchFamily="18" charset="2"/>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Wingdings 2" pitchFamily="18" charset="2"/>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Wingdings 2" pitchFamily="18" charset="2"/>
              <a:buChar char=""/>
              <a:defRPr sz="1013" kern="1200">
                <a:solidFill>
                  <a:schemeClr val="tx1"/>
                </a:solidFill>
                <a:latin typeface="+mn-lt"/>
                <a:ea typeface="+mn-ea"/>
                <a:cs typeface="+mn-cs"/>
              </a:defRPr>
            </a:lvl5pPr>
            <a:lvl6pPr marL="1414463"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6pPr>
            <a:lvl7pPr marL="1671638"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7pPr>
            <a:lvl8pPr marL="1928813"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8pPr>
            <a:lvl9pPr marL="2185988"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9pPr>
          </a:lstStyle>
          <a:p>
            <a:pPr marL="0" indent="0" algn="ctr">
              <a:spcBef>
                <a:spcPts val="0"/>
              </a:spcBef>
              <a:buNone/>
            </a:pPr>
            <a:endParaRPr lang="en-GB" sz="2492" dirty="0"/>
          </a:p>
        </p:txBody>
      </p:sp>
      <p:grpSp>
        <p:nvGrpSpPr>
          <p:cNvPr id="15" name="Group 14"/>
          <p:cNvGrpSpPr/>
          <p:nvPr/>
        </p:nvGrpSpPr>
        <p:grpSpPr>
          <a:xfrm>
            <a:off x="6323501" y="5121119"/>
            <a:ext cx="1795389" cy="1349571"/>
            <a:chOff x="1261540" y="5520905"/>
            <a:chExt cx="5089412" cy="3825647"/>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4085" y="5943600"/>
              <a:ext cx="3756867" cy="308783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540" y="5520905"/>
              <a:ext cx="4007224" cy="3825647"/>
            </a:xfrm>
            <a:prstGeom prst="rect">
              <a:avLst/>
            </a:prstGeom>
          </p:spPr>
        </p:pic>
      </p:grpSp>
      <p:sp>
        <p:nvSpPr>
          <p:cNvPr id="16" name="TextBox 15"/>
          <p:cNvSpPr txBox="1"/>
          <p:nvPr/>
        </p:nvSpPr>
        <p:spPr>
          <a:xfrm>
            <a:off x="4048492" y="3060911"/>
            <a:ext cx="3971674" cy="284052"/>
          </a:xfrm>
          <a:prstGeom prst="rect">
            <a:avLst/>
          </a:prstGeom>
          <a:noFill/>
        </p:spPr>
        <p:txBody>
          <a:bodyPr wrap="square" rtlCol="0">
            <a:spAutoFit/>
          </a:bodyPr>
          <a:lstStyle/>
          <a:p>
            <a:pPr marL="197825" indent="-197825">
              <a:buFont typeface="Arial" charset="0"/>
              <a:buChar char="•"/>
            </a:pPr>
            <a:endParaRPr lang="en-GB" sz="1246" dirty="0"/>
          </a:p>
        </p:txBody>
      </p:sp>
      <p:sp>
        <p:nvSpPr>
          <p:cNvPr id="17" name="TextBox 16"/>
          <p:cNvSpPr txBox="1"/>
          <p:nvPr/>
        </p:nvSpPr>
        <p:spPr>
          <a:xfrm>
            <a:off x="4048492" y="3060911"/>
            <a:ext cx="3971674" cy="1817805"/>
          </a:xfrm>
          <a:prstGeom prst="rect">
            <a:avLst/>
          </a:prstGeom>
          <a:noFill/>
        </p:spPr>
        <p:txBody>
          <a:bodyPr wrap="square" rtlCol="0">
            <a:spAutoFit/>
          </a:bodyPr>
          <a:lstStyle/>
          <a:p>
            <a:pPr marL="197825" indent="-197825">
              <a:buFont typeface="Arial" charset="0"/>
              <a:buChar char="•"/>
            </a:pPr>
            <a:r>
              <a:rPr lang="en-GB" sz="1246" dirty="0"/>
              <a:t>What kind of text is this?</a:t>
            </a:r>
          </a:p>
          <a:p>
            <a:pPr marL="197825" indent="-197825">
              <a:buFont typeface="Arial" charset="0"/>
              <a:buChar char="•"/>
            </a:pPr>
            <a:r>
              <a:rPr lang="en-GB" sz="1246" dirty="0"/>
              <a:t>Who did</a:t>
            </a:r>
            <a:r>
              <a:rPr lang="mr-IN" sz="1246" dirty="0"/>
              <a:t>…</a:t>
            </a:r>
            <a:r>
              <a:rPr lang="en-GB" sz="1246" dirty="0"/>
              <a:t>..?</a:t>
            </a:r>
          </a:p>
          <a:p>
            <a:pPr marL="197825" indent="-197825">
              <a:buFont typeface="Arial" charset="0"/>
              <a:buChar char="•"/>
            </a:pPr>
            <a:r>
              <a:rPr lang="en-GB" sz="1246" dirty="0"/>
              <a:t>Where did</a:t>
            </a:r>
            <a:r>
              <a:rPr lang="mr-IN" sz="1246" dirty="0"/>
              <a:t>…</a:t>
            </a:r>
            <a:r>
              <a:rPr lang="en-GB" sz="1246" dirty="0"/>
              <a:t>..?</a:t>
            </a:r>
          </a:p>
          <a:p>
            <a:pPr marL="197825" indent="-197825">
              <a:buFont typeface="Arial" charset="0"/>
              <a:buChar char="•"/>
            </a:pPr>
            <a:r>
              <a:rPr lang="en-GB" sz="1246" dirty="0"/>
              <a:t>When did</a:t>
            </a:r>
            <a:r>
              <a:rPr lang="mr-IN" sz="1246" dirty="0"/>
              <a:t>…</a:t>
            </a:r>
            <a:r>
              <a:rPr lang="en-GB" sz="1246" dirty="0"/>
              <a:t>..?</a:t>
            </a:r>
          </a:p>
          <a:p>
            <a:pPr marL="197825" indent="-197825">
              <a:buFont typeface="Arial" charset="0"/>
              <a:buChar char="•"/>
            </a:pPr>
            <a:r>
              <a:rPr lang="en-GB" sz="1246" dirty="0"/>
              <a:t>What happened when</a:t>
            </a:r>
            <a:r>
              <a:rPr lang="mr-IN" sz="1246" dirty="0"/>
              <a:t>…</a:t>
            </a:r>
            <a:r>
              <a:rPr lang="en-GB" sz="1246" dirty="0"/>
              <a:t>..?</a:t>
            </a:r>
          </a:p>
          <a:p>
            <a:pPr marL="197825" indent="-197825">
              <a:buFont typeface="Arial" charset="0"/>
              <a:buChar char="•"/>
            </a:pPr>
            <a:r>
              <a:rPr lang="en-GB" sz="1246" dirty="0"/>
              <a:t>Why did </a:t>
            </a:r>
            <a:r>
              <a:rPr lang="mr-IN" sz="1246" dirty="0"/>
              <a:t>……</a:t>
            </a:r>
            <a:r>
              <a:rPr lang="en-GB" sz="1246" dirty="0"/>
              <a:t>.. happen?</a:t>
            </a:r>
          </a:p>
          <a:p>
            <a:pPr marL="197825" indent="-197825">
              <a:buFont typeface="Arial" charset="0"/>
              <a:buChar char="•"/>
            </a:pPr>
            <a:r>
              <a:rPr lang="en-GB" sz="1246" dirty="0"/>
              <a:t>How did </a:t>
            </a:r>
            <a:r>
              <a:rPr lang="mr-IN" sz="1246" dirty="0"/>
              <a:t>……</a:t>
            </a:r>
            <a:r>
              <a:rPr lang="en-GB" sz="1246" dirty="0"/>
              <a:t>.?</a:t>
            </a:r>
          </a:p>
          <a:p>
            <a:pPr marL="197825" indent="-197825">
              <a:buFont typeface="Arial" charset="0"/>
              <a:buChar char="•"/>
            </a:pPr>
            <a:r>
              <a:rPr lang="en-GB" sz="1246" dirty="0"/>
              <a:t>How many</a:t>
            </a:r>
            <a:r>
              <a:rPr lang="mr-IN" sz="1246" dirty="0"/>
              <a:t>…</a:t>
            </a:r>
            <a:r>
              <a:rPr lang="en-GB" sz="1246" dirty="0"/>
              <a:t>..?</a:t>
            </a:r>
          </a:p>
          <a:p>
            <a:pPr marL="197825" indent="-197825">
              <a:buFont typeface="Arial" charset="0"/>
              <a:buChar char="•"/>
            </a:pPr>
            <a:r>
              <a:rPr lang="en-GB" sz="1246" dirty="0"/>
              <a:t>What happened to</a:t>
            </a:r>
            <a:r>
              <a:rPr lang="mr-IN" sz="1246" dirty="0"/>
              <a:t>……</a:t>
            </a:r>
            <a:r>
              <a:rPr lang="en-GB" sz="1246" dirty="0"/>
              <a:t>?</a:t>
            </a:r>
            <a:endParaRPr lang="en-GB" sz="1246" dirty="0"/>
          </a:p>
        </p:txBody>
      </p:sp>
    </p:spTree>
    <p:extLst>
      <p:ext uri="{BB962C8B-B14F-4D97-AF65-F5344CB8AC3E}">
        <p14:creationId xmlns:p14="http://schemas.microsoft.com/office/powerpoint/2010/main" val="42131849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24780" y="103266"/>
            <a:ext cx="4309341" cy="6618210"/>
          </a:xfrm>
          <a:prstGeom prst="roundRect">
            <a:avLst/>
          </a:prstGeom>
          <a:solidFill>
            <a:schemeClr val="accent6">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5" name="Content Placeholder 2"/>
          <p:cNvSpPr>
            <a:spLocks noGrp="1"/>
          </p:cNvSpPr>
          <p:nvPr>
            <p:ph idx="1"/>
          </p:nvPr>
        </p:nvSpPr>
        <p:spPr>
          <a:xfrm>
            <a:off x="4138735" y="1441341"/>
            <a:ext cx="3881431" cy="469308"/>
          </a:xfrm>
        </p:spPr>
        <p:txBody>
          <a:bodyPr>
            <a:normAutofit lnSpcReduction="10000"/>
          </a:bodyPr>
          <a:lstStyle/>
          <a:p>
            <a:pPr marL="0" indent="0" algn="ctr">
              <a:spcBef>
                <a:spcPts val="0"/>
              </a:spcBef>
              <a:buNone/>
            </a:pPr>
            <a:r>
              <a:rPr lang="en-GB" sz="3046" b="1" dirty="0">
                <a:solidFill>
                  <a:srgbClr val="FF0000"/>
                </a:solidFill>
              </a:rPr>
              <a:t>S</a:t>
            </a:r>
            <a:r>
              <a:rPr lang="en-GB" sz="2492" dirty="0"/>
              <a:t>equence </a:t>
            </a:r>
            <a:endParaRPr lang="en-GB" sz="2492" dirty="0"/>
          </a:p>
        </p:txBody>
      </p:sp>
      <p:sp>
        <p:nvSpPr>
          <p:cNvPr id="2" name="Rectangle 1"/>
          <p:cNvSpPr/>
          <p:nvPr/>
        </p:nvSpPr>
        <p:spPr>
          <a:xfrm>
            <a:off x="3924780" y="470116"/>
            <a:ext cx="4309341" cy="639144"/>
          </a:xfrm>
          <a:prstGeom prst="rect">
            <a:avLst/>
          </a:prstGeom>
          <a:noFill/>
        </p:spPr>
        <p:txBody>
          <a:bodyPr wrap="square" lIns="63305" tIns="31652" rIns="63305" bIns="31652">
            <a:spAutoFit/>
          </a:bodyPr>
          <a:lstStyle/>
          <a:p>
            <a:pPr algn="ctr"/>
            <a:r>
              <a:rPr lang="en-GB" sz="373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KS1 Reading Vipers</a:t>
            </a:r>
            <a:endParaRPr lang="en-GB" sz="373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Footer Placeholder 5"/>
          <p:cNvSpPr>
            <a:spLocks noGrp="1"/>
          </p:cNvSpPr>
          <p:nvPr>
            <p:ph type="ftr" sz="quarter" idx="11"/>
          </p:nvPr>
        </p:nvSpPr>
        <p:spPr/>
        <p:txBody>
          <a:bodyPr/>
          <a:lstStyle/>
          <a:p>
            <a:r>
              <a:rPr lang="en-GB" smtClean="0"/>
              <a:t>www.literacyshed.com (C) 2017</a:t>
            </a:r>
            <a:endParaRPr lang="en-GB"/>
          </a:p>
        </p:txBody>
      </p:sp>
      <p:sp>
        <p:nvSpPr>
          <p:cNvPr id="7" name="TextBox 6"/>
          <p:cNvSpPr txBox="1"/>
          <p:nvPr/>
        </p:nvSpPr>
        <p:spPr>
          <a:xfrm>
            <a:off x="4138735" y="1991218"/>
            <a:ext cx="3881431" cy="284052"/>
          </a:xfrm>
          <a:prstGeom prst="rect">
            <a:avLst/>
          </a:prstGeom>
          <a:noFill/>
        </p:spPr>
        <p:txBody>
          <a:bodyPr wrap="square" rtlCol="0">
            <a:spAutoFit/>
          </a:bodyPr>
          <a:lstStyle/>
          <a:p>
            <a:pPr algn="ctr"/>
            <a:r>
              <a:rPr lang="en-GB" sz="1246" dirty="0"/>
              <a:t>Sequence the key events in the story.</a:t>
            </a:r>
            <a:endParaRPr lang="en-GB" sz="1246" dirty="0"/>
          </a:p>
        </p:txBody>
      </p:sp>
      <p:sp>
        <p:nvSpPr>
          <p:cNvPr id="9" name="TextBox 8"/>
          <p:cNvSpPr txBox="1"/>
          <p:nvPr/>
        </p:nvSpPr>
        <p:spPr>
          <a:xfrm>
            <a:off x="4048492" y="2749794"/>
            <a:ext cx="3971674" cy="284052"/>
          </a:xfrm>
          <a:prstGeom prst="rect">
            <a:avLst/>
          </a:prstGeom>
          <a:noFill/>
        </p:spPr>
        <p:txBody>
          <a:bodyPr wrap="square" rtlCol="0">
            <a:spAutoFit/>
          </a:bodyPr>
          <a:lstStyle/>
          <a:p>
            <a:pPr algn="ctr"/>
            <a:r>
              <a:rPr lang="en-GB" sz="1246" dirty="0"/>
              <a:t>Example questions</a:t>
            </a:r>
            <a:endParaRPr lang="en-GB" sz="1246" dirty="0"/>
          </a:p>
        </p:txBody>
      </p:sp>
      <p:sp>
        <p:nvSpPr>
          <p:cNvPr id="12" name="Content Placeholder 2"/>
          <p:cNvSpPr txBox="1">
            <a:spLocks/>
          </p:cNvSpPr>
          <p:nvPr/>
        </p:nvSpPr>
        <p:spPr>
          <a:xfrm>
            <a:off x="4138735" y="1448898"/>
            <a:ext cx="3881431" cy="469308"/>
          </a:xfrm>
          <a:prstGeom prst="rect">
            <a:avLst/>
          </a:prstGeom>
        </p:spPr>
        <p:txBody>
          <a:bodyPr vert="horz" lIns="63305" tIns="31652" rIns="63305" bIns="31652" rtlCol="0">
            <a:normAutofit/>
          </a:bodyPr>
          <a:lstStyle>
            <a:lvl1pPr marL="128588" indent="-128588" algn="l" defTabSz="514350" rtl="0" eaLnBrk="1" latinLnBrk="0" hangingPunct="1">
              <a:lnSpc>
                <a:spcPct val="90000"/>
              </a:lnSpc>
              <a:spcBef>
                <a:spcPts val="563"/>
              </a:spcBef>
              <a:buFont typeface="Wingdings 2" pitchFamily="18" charset="2"/>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Wingdings 2" pitchFamily="18" charset="2"/>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Wingdings 2" pitchFamily="18" charset="2"/>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Wingdings 2" pitchFamily="18" charset="2"/>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Wingdings 2" pitchFamily="18" charset="2"/>
              <a:buChar char=""/>
              <a:defRPr sz="1013" kern="1200">
                <a:solidFill>
                  <a:schemeClr val="tx1"/>
                </a:solidFill>
                <a:latin typeface="+mn-lt"/>
                <a:ea typeface="+mn-ea"/>
                <a:cs typeface="+mn-cs"/>
              </a:defRPr>
            </a:lvl5pPr>
            <a:lvl6pPr marL="1414463"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6pPr>
            <a:lvl7pPr marL="1671638"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7pPr>
            <a:lvl8pPr marL="1928813"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8pPr>
            <a:lvl9pPr marL="2185988"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9pPr>
          </a:lstStyle>
          <a:p>
            <a:pPr marL="0" indent="0" algn="ctr">
              <a:spcBef>
                <a:spcPts val="0"/>
              </a:spcBef>
              <a:buNone/>
            </a:pPr>
            <a:endParaRPr lang="en-GB" sz="2492" dirty="0"/>
          </a:p>
        </p:txBody>
      </p:sp>
      <p:grpSp>
        <p:nvGrpSpPr>
          <p:cNvPr id="15" name="Group 14"/>
          <p:cNvGrpSpPr/>
          <p:nvPr/>
        </p:nvGrpSpPr>
        <p:grpSpPr>
          <a:xfrm>
            <a:off x="6323501" y="5121119"/>
            <a:ext cx="1795389" cy="1349571"/>
            <a:chOff x="1261540" y="5520905"/>
            <a:chExt cx="5089412" cy="3825647"/>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4085" y="5943600"/>
              <a:ext cx="3756867" cy="308783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540" y="5520905"/>
              <a:ext cx="4007224" cy="3825647"/>
            </a:xfrm>
            <a:prstGeom prst="rect">
              <a:avLst/>
            </a:prstGeom>
          </p:spPr>
        </p:pic>
      </p:grpSp>
      <p:sp>
        <p:nvSpPr>
          <p:cNvPr id="16" name="TextBox 15"/>
          <p:cNvSpPr txBox="1"/>
          <p:nvPr/>
        </p:nvSpPr>
        <p:spPr>
          <a:xfrm>
            <a:off x="4048492" y="3005486"/>
            <a:ext cx="3971674" cy="1817805"/>
          </a:xfrm>
          <a:prstGeom prst="rect">
            <a:avLst/>
          </a:prstGeom>
          <a:noFill/>
        </p:spPr>
        <p:txBody>
          <a:bodyPr wrap="square" rtlCol="0">
            <a:spAutoFit/>
          </a:bodyPr>
          <a:lstStyle/>
          <a:p>
            <a:pPr marL="197825" indent="-197825">
              <a:buFont typeface="Arial" charset="0"/>
              <a:buChar char="•"/>
            </a:pPr>
            <a:r>
              <a:rPr lang="en-GB" sz="1246" dirty="0"/>
              <a:t>Can you number these events 1-5 in the order that they happened?</a:t>
            </a:r>
          </a:p>
          <a:p>
            <a:pPr marL="197825" indent="-197825">
              <a:buFont typeface="Arial" charset="0"/>
              <a:buChar char="•"/>
            </a:pPr>
            <a:r>
              <a:rPr lang="en-GB" sz="1246" dirty="0"/>
              <a:t>What happened after </a:t>
            </a:r>
            <a:r>
              <a:rPr lang="mr-IN" sz="1246" dirty="0"/>
              <a:t>……</a:t>
            </a:r>
            <a:r>
              <a:rPr lang="en-GB" sz="1246" dirty="0"/>
              <a:t>.?</a:t>
            </a:r>
          </a:p>
          <a:p>
            <a:pPr marL="197825" indent="-197825">
              <a:buFont typeface="Arial" charset="0"/>
              <a:buChar char="•"/>
            </a:pPr>
            <a:r>
              <a:rPr lang="en-GB" sz="1246" dirty="0"/>
              <a:t>What was the first thing that happened in the story?</a:t>
            </a:r>
          </a:p>
          <a:p>
            <a:pPr marL="197825" indent="-197825">
              <a:buFont typeface="Arial" charset="0"/>
              <a:buChar char="•"/>
            </a:pPr>
            <a:r>
              <a:rPr lang="en-GB" sz="1246" dirty="0"/>
              <a:t>Can you summarise in a sentence the opening/middle/end of the story?</a:t>
            </a:r>
          </a:p>
          <a:p>
            <a:pPr marL="197825" indent="-197825">
              <a:buFont typeface="Arial" charset="0"/>
              <a:buChar char="•"/>
            </a:pPr>
            <a:r>
              <a:rPr lang="en-GB" sz="1246" dirty="0"/>
              <a:t>In what order do these chapter headings come in the story?</a:t>
            </a:r>
          </a:p>
          <a:p>
            <a:pPr marL="197825" indent="-197825">
              <a:buFont typeface="Arial" charset="0"/>
              <a:buChar char="•"/>
            </a:pPr>
            <a:endParaRPr lang="en-GB" sz="1246" dirty="0"/>
          </a:p>
        </p:txBody>
      </p:sp>
    </p:spTree>
    <p:extLst>
      <p:ext uri="{BB962C8B-B14F-4D97-AF65-F5344CB8AC3E}">
        <p14:creationId xmlns:p14="http://schemas.microsoft.com/office/powerpoint/2010/main" val="2205575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1981199"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SATs Content Domain Coverage</a:t>
            </a:r>
          </a:p>
        </p:txBody>
      </p:sp>
      <p:sp>
        <p:nvSpPr>
          <p:cNvPr id="3" name="Content Placeholder 6"/>
          <p:cNvSpPr txBox="1">
            <a:spLocks/>
          </p:cNvSpPr>
          <p:nvPr/>
        </p:nvSpPr>
        <p:spPr>
          <a:xfrm>
            <a:off x="1981199" y="1321564"/>
            <a:ext cx="8220075" cy="1055876"/>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cs typeface="Tahoma" panose="020B0604030504040204" pitchFamily="34" charset="0"/>
              </a:rPr>
              <a:t>In the KS1 reading tests, your child’s understanding of reading is tested through five different strands, known as ‘content domains’.</a:t>
            </a:r>
            <a:br>
              <a:rPr lang="en-GB" sz="2000" dirty="0">
                <a:latin typeface="Tuffy" panose="020B0603060100000000" pitchFamily="34" charset="0"/>
                <a:ea typeface="Tuffy" panose="020B0603060100000000" pitchFamily="34" charset="0"/>
                <a:cs typeface="Tahoma" panose="020B0604030504040204" pitchFamily="34" charset="0"/>
              </a:rPr>
            </a:br>
            <a:r>
              <a:rPr lang="en-GB" sz="2000" dirty="0">
                <a:latin typeface="Tuffy" panose="020B0603060100000000" pitchFamily="34" charset="0"/>
                <a:ea typeface="Tuffy" panose="020B0603060100000000" pitchFamily="34" charset="0"/>
                <a:cs typeface="Tahoma" panose="020B0604030504040204" pitchFamily="34" charset="0"/>
              </a:rPr>
              <a:t>These content domains are:</a:t>
            </a:r>
          </a:p>
        </p:txBody>
      </p:sp>
      <p:sp>
        <p:nvSpPr>
          <p:cNvPr id="4" name="Content Placeholder 6"/>
          <p:cNvSpPr txBox="1">
            <a:spLocks/>
          </p:cNvSpPr>
          <p:nvPr/>
        </p:nvSpPr>
        <p:spPr>
          <a:xfrm>
            <a:off x="1981199" y="5201231"/>
            <a:ext cx="8220075" cy="1055876"/>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Getting your child used to answering questions from each of these content domains prepares them for the SATS reading assessment. Asking a few questions per night will build your child’s experience.</a:t>
            </a:r>
          </a:p>
        </p:txBody>
      </p:sp>
      <p:grpSp>
        <p:nvGrpSpPr>
          <p:cNvPr id="84" name="Group 83"/>
          <p:cNvGrpSpPr/>
          <p:nvPr/>
        </p:nvGrpSpPr>
        <p:grpSpPr>
          <a:xfrm>
            <a:off x="1881750" y="2130103"/>
            <a:ext cx="1867460" cy="3013417"/>
            <a:chOff x="357750" y="2130102"/>
            <a:chExt cx="1867460" cy="3013417"/>
          </a:xfrm>
        </p:grpSpPr>
        <p:sp>
          <p:nvSpPr>
            <p:cNvPr id="6" name="Rectangle 5"/>
            <p:cNvSpPr/>
            <p:nvPr/>
          </p:nvSpPr>
          <p:spPr>
            <a:xfrm>
              <a:off x="574767" y="2435152"/>
              <a:ext cx="1484150" cy="2708366"/>
            </a:xfrm>
            <a:prstGeom prst="rect">
              <a:avLst/>
            </a:prstGeom>
            <a:solidFill>
              <a:srgbClr val="D81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11555" y="3724989"/>
              <a:ext cx="1359850" cy="1359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0087" y="3799841"/>
              <a:ext cx="1364864" cy="1343678"/>
            </a:xfrm>
            <a:prstGeom prst="rect">
              <a:avLst/>
            </a:prstGeom>
          </p:spPr>
        </p:pic>
        <p:sp>
          <p:nvSpPr>
            <p:cNvPr id="12" name="Content Placeholder 6"/>
            <p:cNvSpPr txBox="1">
              <a:spLocks/>
            </p:cNvSpPr>
            <p:nvPr/>
          </p:nvSpPr>
          <p:spPr>
            <a:xfrm>
              <a:off x="357750" y="2130102"/>
              <a:ext cx="1867460" cy="1898666"/>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300"/>
                </a:spcBef>
              </a:pPr>
              <a:r>
                <a:rPr lang="en-GB" sz="1300" b="1" dirty="0">
                  <a:solidFill>
                    <a:schemeClr val="bg1"/>
                  </a:solidFill>
                  <a:latin typeface="Tuffy" panose="020B0603060100000000" pitchFamily="34" charset="0"/>
                  <a:ea typeface="Tuffy" panose="020B0603060100000000" pitchFamily="34" charset="0"/>
                  <a:cs typeface="Tahoma" panose="020B0604030504040204" pitchFamily="34" charset="0"/>
                </a:rPr>
                <a:t>Vocabulary Victor</a:t>
              </a:r>
            </a:p>
            <a:p>
              <a:pPr algn="ctr">
                <a:spcBef>
                  <a:spcPts val="300"/>
                </a:spcBef>
              </a:pPr>
              <a: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t>Content Domain 1a:</a:t>
              </a:r>
            </a:p>
            <a:p>
              <a:pPr algn="ctr"/>
              <a: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t>Draw on knowledge of vocabulary to understand texts.</a:t>
              </a:r>
            </a:p>
          </p:txBody>
        </p:sp>
      </p:grpSp>
      <p:grpSp>
        <p:nvGrpSpPr>
          <p:cNvPr id="83" name="Group 82"/>
          <p:cNvGrpSpPr/>
          <p:nvPr/>
        </p:nvGrpSpPr>
        <p:grpSpPr>
          <a:xfrm>
            <a:off x="3471477" y="2426779"/>
            <a:ext cx="1877784" cy="2727305"/>
            <a:chOff x="1947477" y="2426778"/>
            <a:chExt cx="1877784" cy="2727305"/>
          </a:xfrm>
        </p:grpSpPr>
        <p:sp>
          <p:nvSpPr>
            <p:cNvPr id="13" name="Rectangle 12"/>
            <p:cNvSpPr/>
            <p:nvPr/>
          </p:nvSpPr>
          <p:spPr>
            <a:xfrm>
              <a:off x="2153706" y="2435152"/>
              <a:ext cx="1485632" cy="2718931"/>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427494" y="4220915"/>
              <a:ext cx="863924" cy="8639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7451" y="4135673"/>
              <a:ext cx="1374459" cy="1018410"/>
            </a:xfrm>
            <a:prstGeom prst="rect">
              <a:avLst/>
            </a:prstGeom>
          </p:spPr>
        </p:pic>
        <p:sp>
          <p:nvSpPr>
            <p:cNvPr id="29" name="Content Placeholder 6"/>
            <p:cNvSpPr txBox="1">
              <a:spLocks/>
            </p:cNvSpPr>
            <p:nvPr/>
          </p:nvSpPr>
          <p:spPr>
            <a:xfrm>
              <a:off x="1947477" y="2426778"/>
              <a:ext cx="1877784" cy="1898666"/>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300"/>
                </a:spcBef>
              </a:pPr>
              <a:r>
                <a:rPr lang="en-GB" sz="1300" b="1" dirty="0">
                  <a:solidFill>
                    <a:schemeClr val="bg1"/>
                  </a:solidFill>
                  <a:latin typeface="Tuffy" panose="020B0603060100000000" pitchFamily="34" charset="0"/>
                  <a:ea typeface="Tuffy" panose="020B0603060100000000" pitchFamily="34" charset="0"/>
                  <a:cs typeface="Tahoma" panose="020B0604030504040204" pitchFamily="34" charset="0"/>
                </a:rPr>
                <a:t>Rex Retriever</a:t>
              </a:r>
            </a:p>
            <a:p>
              <a:pPr algn="ctr">
                <a:spcBef>
                  <a:spcPts val="300"/>
                </a:spcBef>
              </a:pPr>
              <a: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t>Content Domain 1b:</a:t>
              </a:r>
              <a:b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br>
              <a: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t>Identify/explain key aspects of fiction and non-fiction texts such as characters, events, titles and     information.</a:t>
              </a:r>
            </a:p>
          </p:txBody>
        </p:sp>
      </p:grpSp>
      <p:grpSp>
        <p:nvGrpSpPr>
          <p:cNvPr id="82" name="Group 81"/>
          <p:cNvGrpSpPr/>
          <p:nvPr/>
        </p:nvGrpSpPr>
        <p:grpSpPr>
          <a:xfrm>
            <a:off x="5068547" y="2131958"/>
            <a:ext cx="1867460" cy="3013416"/>
            <a:chOff x="3544547" y="2131958"/>
            <a:chExt cx="1867460" cy="3013416"/>
          </a:xfrm>
        </p:grpSpPr>
        <p:sp>
          <p:nvSpPr>
            <p:cNvPr id="59" name="Rectangle 58"/>
            <p:cNvSpPr/>
            <p:nvPr/>
          </p:nvSpPr>
          <p:spPr>
            <a:xfrm>
              <a:off x="3735437" y="2437008"/>
              <a:ext cx="1484150" cy="2708366"/>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3772225" y="3726845"/>
              <a:ext cx="1359850" cy="1359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 name="Picture 6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60254" y="3721387"/>
              <a:ext cx="1451906" cy="1422131"/>
            </a:xfrm>
            <a:prstGeom prst="rect">
              <a:avLst/>
            </a:prstGeom>
          </p:spPr>
        </p:pic>
        <p:sp>
          <p:nvSpPr>
            <p:cNvPr id="62" name="Content Placeholder 6"/>
            <p:cNvSpPr txBox="1">
              <a:spLocks/>
            </p:cNvSpPr>
            <p:nvPr/>
          </p:nvSpPr>
          <p:spPr>
            <a:xfrm>
              <a:off x="3544547" y="2131958"/>
              <a:ext cx="1867460" cy="1898666"/>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300"/>
                </a:spcBef>
              </a:pPr>
              <a:r>
                <a:rPr lang="en-GB" sz="1300" b="1" dirty="0">
                  <a:solidFill>
                    <a:schemeClr val="bg1"/>
                  </a:solidFill>
                  <a:latin typeface="Tuffy" panose="020B0603060100000000" pitchFamily="34" charset="0"/>
                  <a:ea typeface="Tuffy" panose="020B0603060100000000" pitchFamily="34" charset="0"/>
                  <a:cs typeface="Tahoma" panose="020B0604030504040204" pitchFamily="34" charset="0"/>
                </a:rPr>
                <a:t>Sequencing Suki</a:t>
              </a:r>
            </a:p>
            <a:p>
              <a:pPr algn="ctr">
                <a:spcBef>
                  <a:spcPts val="300"/>
                </a:spcBef>
              </a:pPr>
              <a: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t>Content Domain 1c:</a:t>
              </a:r>
            </a:p>
            <a:p>
              <a:pPr algn="ctr"/>
              <a: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t>Identify and explain the sequence of events in texts.</a:t>
              </a:r>
            </a:p>
          </p:txBody>
        </p:sp>
      </p:grpSp>
      <p:grpSp>
        <p:nvGrpSpPr>
          <p:cNvPr id="81" name="Group 80"/>
          <p:cNvGrpSpPr/>
          <p:nvPr/>
        </p:nvGrpSpPr>
        <p:grpSpPr>
          <a:xfrm>
            <a:off x="6642646" y="1957417"/>
            <a:ext cx="1877784" cy="3198522"/>
            <a:chOff x="5125565" y="1957417"/>
            <a:chExt cx="1877784" cy="3198522"/>
          </a:xfrm>
        </p:grpSpPr>
        <p:sp>
          <p:nvSpPr>
            <p:cNvPr id="63" name="Rectangle 62"/>
            <p:cNvSpPr/>
            <p:nvPr/>
          </p:nvSpPr>
          <p:spPr>
            <a:xfrm>
              <a:off x="5331794" y="2437008"/>
              <a:ext cx="1485632" cy="2718931"/>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Content Placeholder 6"/>
            <p:cNvSpPr txBox="1">
              <a:spLocks/>
            </p:cNvSpPr>
            <p:nvPr/>
          </p:nvSpPr>
          <p:spPr>
            <a:xfrm>
              <a:off x="5125565" y="1957417"/>
              <a:ext cx="1877784" cy="1898666"/>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300"/>
                </a:spcBef>
              </a:pPr>
              <a:r>
                <a:rPr lang="en-GB" sz="1300" b="1" dirty="0">
                  <a:solidFill>
                    <a:schemeClr val="bg1"/>
                  </a:solidFill>
                  <a:latin typeface="Tuffy" panose="020B0603060100000000" pitchFamily="34" charset="0"/>
                  <a:ea typeface="Tuffy" panose="020B0603060100000000" pitchFamily="34" charset="0"/>
                  <a:cs typeface="Tahoma" panose="020B0604030504040204" pitchFamily="34" charset="0"/>
                </a:rPr>
                <a:t>Inference Iggy</a:t>
              </a:r>
              <a:br>
                <a:rPr lang="en-GB" sz="1300" b="1" dirty="0">
                  <a:solidFill>
                    <a:schemeClr val="bg1"/>
                  </a:solidFill>
                  <a:latin typeface="Tuffy" panose="020B0603060100000000" pitchFamily="34" charset="0"/>
                  <a:ea typeface="Tuffy" panose="020B0603060100000000" pitchFamily="34" charset="0"/>
                  <a:cs typeface="Tahoma" panose="020B0604030504040204" pitchFamily="34" charset="0"/>
                </a:rPr>
              </a:br>
              <a: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t>Content Domain 1d:</a:t>
              </a:r>
              <a:endParaRPr lang="en-GB" sz="1300" b="1" dirty="0">
                <a:solidFill>
                  <a:schemeClr val="bg1"/>
                </a:solidFill>
                <a:latin typeface="Tuffy" panose="020B0603060100000000" pitchFamily="34" charset="0"/>
                <a:ea typeface="Tuffy" panose="020B0603060100000000" pitchFamily="34" charset="0"/>
                <a:cs typeface="Tahoma" panose="020B0604030504040204" pitchFamily="34" charset="0"/>
              </a:endParaRPr>
            </a:p>
            <a:p>
              <a:pPr algn="ctr">
                <a:spcBef>
                  <a:spcPts val="300"/>
                </a:spcBef>
              </a:pPr>
              <a: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t>Make inferences from the text.</a:t>
              </a:r>
            </a:p>
          </p:txBody>
        </p:sp>
        <p:sp>
          <p:nvSpPr>
            <p:cNvPr id="70" name="Oval 69"/>
            <p:cNvSpPr/>
            <p:nvPr/>
          </p:nvSpPr>
          <p:spPr>
            <a:xfrm>
              <a:off x="5396484" y="3703183"/>
              <a:ext cx="1359850" cy="1359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 name="Picture 7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604021" y="3585095"/>
              <a:ext cx="1117781" cy="1558423"/>
            </a:xfrm>
            <a:prstGeom prst="rect">
              <a:avLst/>
            </a:prstGeom>
          </p:spPr>
        </p:pic>
      </p:grpSp>
      <p:grpSp>
        <p:nvGrpSpPr>
          <p:cNvPr id="80" name="Group 79"/>
          <p:cNvGrpSpPr/>
          <p:nvPr/>
        </p:nvGrpSpPr>
        <p:grpSpPr>
          <a:xfrm>
            <a:off x="8236789" y="2136799"/>
            <a:ext cx="1877784" cy="3019140"/>
            <a:chOff x="6712789" y="2136799"/>
            <a:chExt cx="1877784" cy="3019140"/>
          </a:xfrm>
        </p:grpSpPr>
        <p:sp>
          <p:nvSpPr>
            <p:cNvPr id="75" name="Rectangle 74"/>
            <p:cNvSpPr/>
            <p:nvPr/>
          </p:nvSpPr>
          <p:spPr>
            <a:xfrm>
              <a:off x="6919018" y="2437008"/>
              <a:ext cx="1485632" cy="2718931"/>
            </a:xfrm>
            <a:prstGeom prst="rect">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Content Placeholder 6"/>
            <p:cNvSpPr txBox="1">
              <a:spLocks/>
            </p:cNvSpPr>
            <p:nvPr/>
          </p:nvSpPr>
          <p:spPr>
            <a:xfrm>
              <a:off x="6712789" y="2136799"/>
              <a:ext cx="1877784" cy="1898666"/>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300"/>
                </a:spcBef>
              </a:pPr>
              <a:r>
                <a:rPr lang="en-GB" sz="1300" b="1" dirty="0">
                  <a:solidFill>
                    <a:schemeClr val="bg1"/>
                  </a:solidFill>
                  <a:latin typeface="Tuffy" panose="020B0603060100000000" pitchFamily="34" charset="0"/>
                  <a:ea typeface="Tuffy" panose="020B0603060100000000" pitchFamily="34" charset="0"/>
                  <a:cs typeface="Tahoma" panose="020B0604030504040204" pitchFamily="34" charset="0"/>
                </a:rPr>
                <a:t>Predicting Pip</a:t>
              </a:r>
              <a:br>
                <a:rPr lang="en-GB" sz="1300" b="1" dirty="0">
                  <a:solidFill>
                    <a:schemeClr val="bg1"/>
                  </a:solidFill>
                  <a:latin typeface="Tuffy" panose="020B0603060100000000" pitchFamily="34" charset="0"/>
                  <a:ea typeface="Tuffy" panose="020B0603060100000000" pitchFamily="34" charset="0"/>
                  <a:cs typeface="Tahoma" panose="020B0604030504040204" pitchFamily="34" charset="0"/>
                </a:rPr>
              </a:br>
              <a: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t>Content Domain 1e:</a:t>
              </a:r>
              <a:endParaRPr lang="en-GB" sz="1300" b="1" dirty="0">
                <a:solidFill>
                  <a:schemeClr val="bg1"/>
                </a:solidFill>
                <a:latin typeface="Tuffy" panose="020B0603060100000000" pitchFamily="34" charset="0"/>
                <a:ea typeface="Tuffy" panose="020B0603060100000000" pitchFamily="34" charset="0"/>
                <a:cs typeface="Tahoma" panose="020B0604030504040204" pitchFamily="34" charset="0"/>
              </a:endParaRPr>
            </a:p>
            <a:p>
              <a:pPr algn="ctr">
                <a:spcBef>
                  <a:spcPts val="300"/>
                </a:spcBef>
              </a:pPr>
              <a: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t>Predict what might happen on the basis of what has been read so far.</a:t>
              </a:r>
            </a:p>
          </p:txBody>
        </p:sp>
        <p:sp>
          <p:nvSpPr>
            <p:cNvPr id="77" name="Oval 76"/>
            <p:cNvSpPr/>
            <p:nvPr/>
          </p:nvSpPr>
          <p:spPr>
            <a:xfrm>
              <a:off x="6983708" y="3703183"/>
              <a:ext cx="1359850" cy="1359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9" name="Picture 78"/>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919018" y="3682908"/>
              <a:ext cx="1485632" cy="1471175"/>
            </a:xfrm>
            <a:prstGeom prst="rect">
              <a:avLst/>
            </a:prstGeom>
          </p:spPr>
        </p:pic>
      </p:grpSp>
    </p:spTree>
    <p:extLst>
      <p:ext uri="{BB962C8B-B14F-4D97-AF65-F5344CB8AC3E}">
        <p14:creationId xmlns:p14="http://schemas.microsoft.com/office/powerpoint/2010/main" val="1712817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400"/>
                                        <p:tgtEl>
                                          <p:spTgt spid="84"/>
                                        </p:tgtEl>
                                      </p:cBhvr>
                                    </p:animEffect>
                                    <p:anim calcmode="lin" valueType="num">
                                      <p:cBhvr>
                                        <p:cTn id="13" dur="400" fill="hold"/>
                                        <p:tgtEl>
                                          <p:spTgt spid="84"/>
                                        </p:tgtEl>
                                        <p:attrNameLst>
                                          <p:attrName>ppt_x</p:attrName>
                                        </p:attrNameLst>
                                      </p:cBhvr>
                                      <p:tavLst>
                                        <p:tav tm="0">
                                          <p:val>
                                            <p:strVal val="#ppt_x"/>
                                          </p:val>
                                        </p:tav>
                                        <p:tav tm="100000">
                                          <p:val>
                                            <p:strVal val="#ppt_x"/>
                                          </p:val>
                                        </p:tav>
                                      </p:tavLst>
                                    </p:anim>
                                    <p:anim calcmode="lin" valueType="num">
                                      <p:cBhvr>
                                        <p:cTn id="14" dur="4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400"/>
                                        <p:tgtEl>
                                          <p:spTgt spid="83"/>
                                        </p:tgtEl>
                                      </p:cBhvr>
                                    </p:animEffect>
                                    <p:anim calcmode="lin" valueType="num">
                                      <p:cBhvr>
                                        <p:cTn id="20" dur="400" fill="hold"/>
                                        <p:tgtEl>
                                          <p:spTgt spid="83"/>
                                        </p:tgtEl>
                                        <p:attrNameLst>
                                          <p:attrName>ppt_x</p:attrName>
                                        </p:attrNameLst>
                                      </p:cBhvr>
                                      <p:tavLst>
                                        <p:tav tm="0">
                                          <p:val>
                                            <p:strVal val="#ppt_x"/>
                                          </p:val>
                                        </p:tav>
                                        <p:tav tm="100000">
                                          <p:val>
                                            <p:strVal val="#ppt_x"/>
                                          </p:val>
                                        </p:tav>
                                      </p:tavLst>
                                    </p:anim>
                                    <p:anim calcmode="lin" valueType="num">
                                      <p:cBhvr>
                                        <p:cTn id="21" dur="4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fade">
                                      <p:cBhvr>
                                        <p:cTn id="26" dur="400"/>
                                        <p:tgtEl>
                                          <p:spTgt spid="82"/>
                                        </p:tgtEl>
                                      </p:cBhvr>
                                    </p:animEffect>
                                    <p:anim calcmode="lin" valueType="num">
                                      <p:cBhvr>
                                        <p:cTn id="27" dur="400" fill="hold"/>
                                        <p:tgtEl>
                                          <p:spTgt spid="82"/>
                                        </p:tgtEl>
                                        <p:attrNameLst>
                                          <p:attrName>ppt_x</p:attrName>
                                        </p:attrNameLst>
                                      </p:cBhvr>
                                      <p:tavLst>
                                        <p:tav tm="0">
                                          <p:val>
                                            <p:strVal val="#ppt_x"/>
                                          </p:val>
                                        </p:tav>
                                        <p:tav tm="100000">
                                          <p:val>
                                            <p:strVal val="#ppt_x"/>
                                          </p:val>
                                        </p:tav>
                                      </p:tavLst>
                                    </p:anim>
                                    <p:anim calcmode="lin" valueType="num">
                                      <p:cBhvr>
                                        <p:cTn id="28" dur="4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fade">
                                      <p:cBhvr>
                                        <p:cTn id="33" dur="400"/>
                                        <p:tgtEl>
                                          <p:spTgt spid="81"/>
                                        </p:tgtEl>
                                      </p:cBhvr>
                                    </p:animEffect>
                                    <p:anim calcmode="lin" valueType="num">
                                      <p:cBhvr>
                                        <p:cTn id="34" dur="400" fill="hold"/>
                                        <p:tgtEl>
                                          <p:spTgt spid="81"/>
                                        </p:tgtEl>
                                        <p:attrNameLst>
                                          <p:attrName>ppt_x</p:attrName>
                                        </p:attrNameLst>
                                      </p:cBhvr>
                                      <p:tavLst>
                                        <p:tav tm="0">
                                          <p:val>
                                            <p:strVal val="#ppt_x"/>
                                          </p:val>
                                        </p:tav>
                                        <p:tav tm="100000">
                                          <p:val>
                                            <p:strVal val="#ppt_x"/>
                                          </p:val>
                                        </p:tav>
                                      </p:tavLst>
                                    </p:anim>
                                    <p:anim calcmode="lin" valueType="num">
                                      <p:cBhvr>
                                        <p:cTn id="35" dur="4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fade">
                                      <p:cBhvr>
                                        <p:cTn id="40" dur="400"/>
                                        <p:tgtEl>
                                          <p:spTgt spid="80"/>
                                        </p:tgtEl>
                                      </p:cBhvr>
                                    </p:animEffect>
                                    <p:anim calcmode="lin" valueType="num">
                                      <p:cBhvr>
                                        <p:cTn id="41" dur="400" fill="hold"/>
                                        <p:tgtEl>
                                          <p:spTgt spid="80"/>
                                        </p:tgtEl>
                                        <p:attrNameLst>
                                          <p:attrName>ppt_x</p:attrName>
                                        </p:attrNameLst>
                                      </p:cBhvr>
                                      <p:tavLst>
                                        <p:tav tm="0">
                                          <p:val>
                                            <p:strVal val="#ppt_x"/>
                                          </p:val>
                                        </p:tav>
                                        <p:tav tm="100000">
                                          <p:val>
                                            <p:strVal val="#ppt_x"/>
                                          </p:val>
                                        </p:tav>
                                      </p:tavLst>
                                    </p:anim>
                                    <p:anim calcmode="lin" valueType="num">
                                      <p:cBhvr>
                                        <p:cTn id="42" dur="4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35395" y="2435153"/>
            <a:ext cx="7100788" cy="238379"/>
          </a:xfrm>
          <a:prstGeom prst="rect">
            <a:avLst/>
          </a:prstGeom>
          <a:solidFill>
            <a:srgbClr val="D81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2"/>
          <p:cNvSpPr>
            <a:spLocks noGrp="1"/>
          </p:cNvSpPr>
          <p:nvPr>
            <p:ph type="title"/>
          </p:nvPr>
        </p:nvSpPr>
        <p:spPr>
          <a:xfrm>
            <a:off x="1981199"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Vocabulary</a:t>
            </a:r>
          </a:p>
        </p:txBody>
      </p:sp>
      <p:sp>
        <p:nvSpPr>
          <p:cNvPr id="3" name="Content Placeholder 6"/>
          <p:cNvSpPr txBox="1">
            <a:spLocks/>
          </p:cNvSpPr>
          <p:nvPr/>
        </p:nvSpPr>
        <p:spPr>
          <a:xfrm>
            <a:off x="1981199" y="1321564"/>
            <a:ext cx="8220075" cy="1055876"/>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Vocabulary Victor will help your child to explore how and why authors and poets have chosen to use certain words and phrases.</a:t>
            </a:r>
          </a:p>
        </p:txBody>
      </p:sp>
      <p:grpSp>
        <p:nvGrpSpPr>
          <p:cNvPr id="84" name="Group 83"/>
          <p:cNvGrpSpPr/>
          <p:nvPr/>
        </p:nvGrpSpPr>
        <p:grpSpPr>
          <a:xfrm>
            <a:off x="2418378" y="2130103"/>
            <a:ext cx="1867460" cy="3013417"/>
            <a:chOff x="357750" y="2130102"/>
            <a:chExt cx="1867460" cy="3013417"/>
          </a:xfrm>
        </p:grpSpPr>
        <p:sp>
          <p:nvSpPr>
            <p:cNvPr id="6" name="Rectangle 5"/>
            <p:cNvSpPr/>
            <p:nvPr/>
          </p:nvSpPr>
          <p:spPr>
            <a:xfrm>
              <a:off x="574767" y="2435152"/>
              <a:ext cx="1484150" cy="2708366"/>
            </a:xfrm>
            <a:prstGeom prst="rect">
              <a:avLst/>
            </a:prstGeom>
            <a:solidFill>
              <a:srgbClr val="D81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11555" y="3724989"/>
              <a:ext cx="1359850" cy="1359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50087" y="3799841"/>
              <a:ext cx="1364864" cy="1343678"/>
            </a:xfrm>
            <a:prstGeom prst="rect">
              <a:avLst/>
            </a:prstGeom>
          </p:spPr>
        </p:pic>
        <p:sp>
          <p:nvSpPr>
            <p:cNvPr id="12" name="Content Placeholder 6"/>
            <p:cNvSpPr txBox="1">
              <a:spLocks/>
            </p:cNvSpPr>
            <p:nvPr/>
          </p:nvSpPr>
          <p:spPr>
            <a:xfrm>
              <a:off x="357750" y="2130102"/>
              <a:ext cx="1867460" cy="1898666"/>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300"/>
                </a:spcBef>
              </a:pPr>
              <a:r>
                <a:rPr lang="en-GB" sz="1300" b="1" dirty="0">
                  <a:solidFill>
                    <a:schemeClr val="bg1"/>
                  </a:solidFill>
                  <a:latin typeface="Tuffy" panose="020B0603060100000000" pitchFamily="34" charset="0"/>
                  <a:ea typeface="Tuffy" panose="020B0603060100000000" pitchFamily="34" charset="0"/>
                  <a:cs typeface="Tahoma" panose="020B0604030504040204" pitchFamily="34" charset="0"/>
                </a:rPr>
                <a:t>Vocabulary Victor</a:t>
              </a:r>
            </a:p>
            <a:p>
              <a:pPr algn="ctr">
                <a:spcBef>
                  <a:spcPts val="300"/>
                </a:spcBef>
              </a:pPr>
              <a: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t>Content Domain 1a:</a:t>
              </a:r>
            </a:p>
            <a:p>
              <a:pPr algn="ctr"/>
              <a: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t>Draw on knowledge of vocabulary to understand texts.</a:t>
              </a:r>
            </a:p>
          </p:txBody>
        </p:sp>
      </p:grpSp>
      <p:sp>
        <p:nvSpPr>
          <p:cNvPr id="33" name="Rectangle 32"/>
          <p:cNvSpPr/>
          <p:nvPr/>
        </p:nvSpPr>
        <p:spPr>
          <a:xfrm>
            <a:off x="4285838" y="2813207"/>
            <a:ext cx="5450345" cy="772107"/>
          </a:xfrm>
          <a:prstGeom prst="rect">
            <a:avLst/>
          </a:prstGeom>
          <a:solidFill>
            <a:srgbClr val="D81D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What does this word/sentence tell you about…</a:t>
            </a:r>
            <a:br>
              <a:rPr lang="en-GB" dirty="0">
                <a:latin typeface="Tuffy" panose="020B0603060100000000" pitchFamily="34" charset="0"/>
                <a:ea typeface="Tuffy" panose="020B0603060100000000" pitchFamily="34" charset="0"/>
              </a:rPr>
            </a:br>
            <a:r>
              <a:rPr lang="en-GB" dirty="0">
                <a:latin typeface="Tuffy" panose="020B0603060100000000" pitchFamily="34" charset="0"/>
                <a:ea typeface="Tuffy" panose="020B0603060100000000" pitchFamily="34" charset="0"/>
              </a:rPr>
              <a:t>(fiction feature/non-fiction subject matter)?</a:t>
            </a:r>
          </a:p>
        </p:txBody>
      </p:sp>
      <p:sp>
        <p:nvSpPr>
          <p:cNvPr id="34" name="Rectangle 33"/>
          <p:cNvSpPr/>
          <p:nvPr/>
        </p:nvSpPr>
        <p:spPr>
          <a:xfrm>
            <a:off x="4285838" y="3712553"/>
            <a:ext cx="5450345" cy="772107"/>
          </a:xfrm>
          <a:prstGeom prst="rect">
            <a:avLst/>
          </a:prstGeom>
          <a:solidFill>
            <a:srgbClr val="EC6D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Can you find a word/sentence that tells you…/ shows you…/backs up what you have said about…?</a:t>
            </a:r>
          </a:p>
        </p:txBody>
      </p:sp>
      <p:sp>
        <p:nvSpPr>
          <p:cNvPr id="35" name="Rectangle 34"/>
          <p:cNvSpPr/>
          <p:nvPr/>
        </p:nvSpPr>
        <p:spPr>
          <a:xfrm>
            <a:off x="4285837" y="4650533"/>
            <a:ext cx="5450345" cy="495108"/>
          </a:xfrm>
          <a:prstGeom prst="rect">
            <a:avLst/>
          </a:prstGeom>
          <a:solidFill>
            <a:srgbClr val="D81D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Why did the author use the word… to describe…?</a:t>
            </a:r>
          </a:p>
        </p:txBody>
      </p:sp>
      <p:sp>
        <p:nvSpPr>
          <p:cNvPr id="36" name="Rectangle 35"/>
          <p:cNvSpPr/>
          <p:nvPr/>
        </p:nvSpPr>
        <p:spPr>
          <a:xfrm>
            <a:off x="4285837" y="5301255"/>
            <a:ext cx="5450345" cy="495108"/>
          </a:xfrm>
          <a:prstGeom prst="rect">
            <a:avLst/>
          </a:prstGeom>
          <a:solidFill>
            <a:srgbClr val="EC6D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How does this word/description make you feel?</a:t>
            </a:r>
          </a:p>
        </p:txBody>
      </p:sp>
    </p:spTree>
    <p:extLst>
      <p:ext uri="{BB962C8B-B14F-4D97-AF65-F5344CB8AC3E}">
        <p14:creationId xmlns:p14="http://schemas.microsoft.com/office/powerpoint/2010/main" val="20131881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30000" decel="7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up)">
                                      <p:cBhvr>
                                        <p:cTn id="17" dur="3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accel="30000" decel="7000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1+#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accel="30000" decel="7000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1+#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accel="30000" decel="70000"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1+#ppt_w/2"/>
                                          </p:val>
                                        </p:tav>
                                        <p:tav tm="100000">
                                          <p:val>
                                            <p:strVal val="#ppt_x"/>
                                          </p:val>
                                        </p:tav>
                                      </p:tavLst>
                                    </p:anim>
                                    <p:anim calcmode="lin" valueType="num">
                                      <p:cBhvr additive="base">
                                        <p:cTn id="3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accel="30000" decel="7000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1+#ppt_w/2"/>
                                          </p:val>
                                        </p:tav>
                                        <p:tav tm="100000">
                                          <p:val>
                                            <p:strVal val="#ppt_x"/>
                                          </p:val>
                                        </p:tav>
                                      </p:tavLst>
                                    </p:anim>
                                    <p:anim calcmode="lin" valueType="num">
                                      <p:cBhvr additive="base">
                                        <p:cTn id="4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33" grpId="0" animBg="1"/>
      <p:bldP spid="34" grpId="0" animBg="1"/>
      <p:bldP spid="35" grpId="0" animBg="1"/>
      <p:bldP spid="3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35395" y="2435153"/>
            <a:ext cx="7100788" cy="238379"/>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2"/>
          <p:cNvSpPr>
            <a:spLocks noGrp="1"/>
          </p:cNvSpPr>
          <p:nvPr>
            <p:ph type="title"/>
          </p:nvPr>
        </p:nvSpPr>
        <p:spPr>
          <a:xfrm>
            <a:off x="1981199"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Retrieval</a:t>
            </a:r>
          </a:p>
        </p:txBody>
      </p:sp>
      <p:sp>
        <p:nvSpPr>
          <p:cNvPr id="3" name="Content Placeholder 6"/>
          <p:cNvSpPr txBox="1">
            <a:spLocks/>
          </p:cNvSpPr>
          <p:nvPr/>
        </p:nvSpPr>
        <p:spPr>
          <a:xfrm>
            <a:off x="1981199" y="1321564"/>
            <a:ext cx="8220075" cy="1055876"/>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Rex Retriever will help your child to delve into a text and</a:t>
            </a:r>
            <a:br>
              <a:rPr lang="en-GB" sz="2000" dirty="0">
                <a:latin typeface="Tuffy" panose="020B0603060100000000" pitchFamily="34" charset="0"/>
                <a:ea typeface="Tuffy" panose="020B0603060100000000" pitchFamily="34" charset="0"/>
              </a:rPr>
            </a:br>
            <a:r>
              <a:rPr lang="en-GB" sz="2000" dirty="0">
                <a:latin typeface="Tuffy" panose="020B0603060100000000" pitchFamily="34" charset="0"/>
                <a:ea typeface="Tuffy" panose="020B0603060100000000" pitchFamily="34" charset="0"/>
              </a:rPr>
              <a:t>retrieve the facts exactly as they are written.</a:t>
            </a:r>
          </a:p>
        </p:txBody>
      </p:sp>
      <p:sp>
        <p:nvSpPr>
          <p:cNvPr id="33" name="Rectangle 32"/>
          <p:cNvSpPr/>
          <p:nvPr/>
        </p:nvSpPr>
        <p:spPr>
          <a:xfrm>
            <a:off x="4285838" y="2787705"/>
            <a:ext cx="5450345" cy="495108"/>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Where/when is the story/poem set?</a:t>
            </a:r>
          </a:p>
        </p:txBody>
      </p:sp>
      <p:sp>
        <p:nvSpPr>
          <p:cNvPr id="34" name="Rectangle 33"/>
          <p:cNvSpPr/>
          <p:nvPr/>
        </p:nvSpPr>
        <p:spPr>
          <a:xfrm>
            <a:off x="4285838" y="3406614"/>
            <a:ext cx="5450345" cy="772107"/>
          </a:xfrm>
          <a:prstGeom prst="rect">
            <a:avLst/>
          </a:prstGeom>
          <a:solidFill>
            <a:srgbClr val="F086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Is this character a good/bad character?</a:t>
            </a:r>
            <a:br>
              <a:rPr lang="en-GB" dirty="0">
                <a:latin typeface="Tuffy" panose="020B0603060100000000" pitchFamily="34" charset="0"/>
                <a:ea typeface="Tuffy" panose="020B0603060100000000" pitchFamily="34" charset="0"/>
              </a:rPr>
            </a:br>
            <a:r>
              <a:rPr lang="en-GB" dirty="0">
                <a:latin typeface="Tuffy" panose="020B0603060100000000" pitchFamily="34" charset="0"/>
                <a:ea typeface="Tuffy" panose="020B0603060100000000" pitchFamily="34" charset="0"/>
              </a:rPr>
              <a:t>How can you tell?</a:t>
            </a:r>
          </a:p>
        </p:txBody>
      </p:sp>
      <p:sp>
        <p:nvSpPr>
          <p:cNvPr id="35" name="Rectangle 34"/>
          <p:cNvSpPr/>
          <p:nvPr/>
        </p:nvSpPr>
        <p:spPr>
          <a:xfrm>
            <a:off x="4285837" y="4271935"/>
            <a:ext cx="5450345" cy="772107"/>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Is there a dilemma in the story? What is it?</a:t>
            </a:r>
            <a:br>
              <a:rPr lang="en-GB" dirty="0">
                <a:latin typeface="Tuffy" panose="020B0603060100000000" pitchFamily="34" charset="0"/>
                <a:ea typeface="Tuffy" panose="020B0603060100000000" pitchFamily="34" charset="0"/>
              </a:rPr>
            </a:br>
            <a:r>
              <a:rPr lang="en-GB" dirty="0">
                <a:latin typeface="Tuffy" panose="020B0603060100000000" pitchFamily="34" charset="0"/>
                <a:ea typeface="Tuffy" panose="020B0603060100000000" pitchFamily="34" charset="0"/>
              </a:rPr>
              <a:t>How is the dilemma resolved?</a:t>
            </a:r>
          </a:p>
        </p:txBody>
      </p:sp>
      <p:sp>
        <p:nvSpPr>
          <p:cNvPr id="36" name="Rectangle 35"/>
          <p:cNvSpPr/>
          <p:nvPr/>
        </p:nvSpPr>
        <p:spPr>
          <a:xfrm>
            <a:off x="4285837" y="5137255"/>
            <a:ext cx="5450345" cy="495108"/>
          </a:xfrm>
          <a:prstGeom prst="rect">
            <a:avLst/>
          </a:prstGeom>
          <a:solidFill>
            <a:srgbClr val="F086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Find your favourite description of the…</a:t>
            </a:r>
          </a:p>
        </p:txBody>
      </p:sp>
      <p:grpSp>
        <p:nvGrpSpPr>
          <p:cNvPr id="43" name="Group 42"/>
          <p:cNvGrpSpPr/>
          <p:nvPr/>
        </p:nvGrpSpPr>
        <p:grpSpPr>
          <a:xfrm>
            <a:off x="2429869" y="2426779"/>
            <a:ext cx="1877784" cy="2727305"/>
            <a:chOff x="1947477" y="2426778"/>
            <a:chExt cx="1877784" cy="2727305"/>
          </a:xfrm>
        </p:grpSpPr>
        <p:sp>
          <p:nvSpPr>
            <p:cNvPr id="44" name="Rectangle 43"/>
            <p:cNvSpPr/>
            <p:nvPr/>
          </p:nvSpPr>
          <p:spPr>
            <a:xfrm>
              <a:off x="2153706" y="2435152"/>
              <a:ext cx="1485632" cy="2718931"/>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2427494" y="4220915"/>
              <a:ext cx="863924" cy="8639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97451" y="4135673"/>
              <a:ext cx="1374459" cy="1018410"/>
            </a:xfrm>
            <a:prstGeom prst="rect">
              <a:avLst/>
            </a:prstGeom>
          </p:spPr>
        </p:pic>
        <p:sp>
          <p:nvSpPr>
            <p:cNvPr id="47" name="Content Placeholder 6"/>
            <p:cNvSpPr txBox="1">
              <a:spLocks/>
            </p:cNvSpPr>
            <p:nvPr/>
          </p:nvSpPr>
          <p:spPr>
            <a:xfrm>
              <a:off x="1947477" y="2426778"/>
              <a:ext cx="1877784" cy="1898666"/>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300"/>
                </a:spcBef>
              </a:pPr>
              <a:r>
                <a:rPr lang="en-GB" sz="1300" b="1" dirty="0">
                  <a:solidFill>
                    <a:schemeClr val="bg1"/>
                  </a:solidFill>
                  <a:latin typeface="Tuffy" panose="020B0603060100000000" pitchFamily="34" charset="0"/>
                  <a:ea typeface="Tuffy" panose="020B0603060100000000" pitchFamily="34" charset="0"/>
                  <a:cs typeface="Tahoma" panose="020B0604030504040204" pitchFamily="34" charset="0"/>
                </a:rPr>
                <a:t>Rex Retriever</a:t>
              </a:r>
            </a:p>
            <a:p>
              <a:pPr algn="ctr">
                <a:spcBef>
                  <a:spcPts val="300"/>
                </a:spcBef>
              </a:pPr>
              <a: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t>Content Domain 1b:</a:t>
              </a:r>
              <a:b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br>
              <a: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t>Identify/explain key aspects of fiction and non-fiction texts such as characters, events, titles and     information.</a:t>
              </a:r>
            </a:p>
          </p:txBody>
        </p:sp>
      </p:grpSp>
    </p:spTree>
    <p:extLst>
      <p:ext uri="{BB962C8B-B14F-4D97-AF65-F5344CB8AC3E}">
        <p14:creationId xmlns:p14="http://schemas.microsoft.com/office/powerpoint/2010/main" val="714967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accel="30000" decel="7000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1+#ppt_w/2"/>
                                          </p:val>
                                        </p:tav>
                                        <p:tav tm="100000">
                                          <p:val>
                                            <p:strVal val="#ppt_x"/>
                                          </p:val>
                                        </p:tav>
                                      </p:tavLst>
                                    </p:anim>
                                    <p:anim calcmode="lin" valueType="num">
                                      <p:cBhvr additive="base">
                                        <p:cTn id="13"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accel="30000" decel="7000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1+#ppt_w/2"/>
                                          </p:val>
                                        </p:tav>
                                        <p:tav tm="100000">
                                          <p:val>
                                            <p:strVal val="#ppt_x"/>
                                          </p:val>
                                        </p:tav>
                                      </p:tavLst>
                                    </p:anim>
                                    <p:anim calcmode="lin" valueType="num">
                                      <p:cBhvr additive="base">
                                        <p:cTn id="19"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accel="30000" decel="7000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1+#ppt_w/2"/>
                                          </p:val>
                                        </p:tav>
                                        <p:tav tm="100000">
                                          <p:val>
                                            <p:strVal val="#ppt_x"/>
                                          </p:val>
                                        </p:tav>
                                      </p:tavLst>
                                    </p:anim>
                                    <p:anim calcmode="lin" valueType="num">
                                      <p:cBhvr additive="base">
                                        <p:cTn id="2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accel="30000" decel="7000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1+#ppt_w/2"/>
                                          </p:val>
                                        </p:tav>
                                        <p:tav tm="100000">
                                          <p:val>
                                            <p:strVal val="#ppt_x"/>
                                          </p:val>
                                        </p:tav>
                                      </p:tavLst>
                                    </p:anim>
                                    <p:anim calcmode="lin" valueType="num">
                                      <p:cBhvr additive="base">
                                        <p:cTn id="3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animBg="1"/>
      <p:bldP spid="34" grpId="0" animBg="1"/>
      <p:bldP spid="35" grpId="0" animBg="1"/>
      <p:bldP spid="3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35395" y="2435153"/>
            <a:ext cx="7100788" cy="238379"/>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2"/>
          <p:cNvSpPr>
            <a:spLocks noGrp="1"/>
          </p:cNvSpPr>
          <p:nvPr>
            <p:ph type="title"/>
          </p:nvPr>
        </p:nvSpPr>
        <p:spPr>
          <a:xfrm>
            <a:off x="1981199"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Sequencing</a:t>
            </a:r>
          </a:p>
        </p:txBody>
      </p:sp>
      <p:sp>
        <p:nvSpPr>
          <p:cNvPr id="3" name="Content Placeholder 6"/>
          <p:cNvSpPr txBox="1">
            <a:spLocks/>
          </p:cNvSpPr>
          <p:nvPr/>
        </p:nvSpPr>
        <p:spPr>
          <a:xfrm>
            <a:off x="1981199" y="1321564"/>
            <a:ext cx="8220075" cy="1055876"/>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Sequencing Suki likes everything in order!</a:t>
            </a:r>
            <a:br>
              <a:rPr lang="en-GB" sz="2000" dirty="0">
                <a:latin typeface="Tuffy" panose="020B0603060100000000" pitchFamily="34" charset="0"/>
                <a:ea typeface="Tuffy" panose="020B0603060100000000" pitchFamily="34" charset="0"/>
              </a:rPr>
            </a:br>
            <a:r>
              <a:rPr lang="en-GB" sz="2000" dirty="0">
                <a:latin typeface="Tuffy" panose="020B0603060100000000" pitchFamily="34" charset="0"/>
                <a:ea typeface="Tuffy" panose="020B0603060100000000" pitchFamily="34" charset="0"/>
              </a:rPr>
              <a:t>She will help your child to sequence events in a text and to</a:t>
            </a:r>
            <a:br>
              <a:rPr lang="en-GB" sz="2000" dirty="0">
                <a:latin typeface="Tuffy" panose="020B0603060100000000" pitchFamily="34" charset="0"/>
                <a:ea typeface="Tuffy" panose="020B0603060100000000" pitchFamily="34" charset="0"/>
              </a:rPr>
            </a:br>
            <a:r>
              <a:rPr lang="en-GB" sz="2000" dirty="0">
                <a:latin typeface="Tuffy" panose="020B0603060100000000" pitchFamily="34" charset="0"/>
                <a:ea typeface="Tuffy" panose="020B0603060100000000" pitchFamily="34" charset="0"/>
              </a:rPr>
              <a:t>discuss the order in which things happen.</a:t>
            </a:r>
          </a:p>
        </p:txBody>
      </p:sp>
      <p:sp>
        <p:nvSpPr>
          <p:cNvPr id="33" name="Rectangle 32"/>
          <p:cNvSpPr/>
          <p:nvPr/>
        </p:nvSpPr>
        <p:spPr>
          <a:xfrm>
            <a:off x="4285838" y="2831539"/>
            <a:ext cx="5450345" cy="77210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How/where does the story/poem/non-fiction</a:t>
            </a:r>
            <a:br>
              <a:rPr lang="en-GB" dirty="0">
                <a:latin typeface="Tuffy" panose="020B0603060100000000" pitchFamily="34" charset="0"/>
                <a:ea typeface="Tuffy" panose="020B0603060100000000" pitchFamily="34" charset="0"/>
              </a:rPr>
            </a:br>
            <a:r>
              <a:rPr lang="en-GB" dirty="0">
                <a:latin typeface="Tuffy" panose="020B0603060100000000" pitchFamily="34" charset="0"/>
                <a:ea typeface="Tuffy" panose="020B0603060100000000" pitchFamily="34" charset="0"/>
              </a:rPr>
              <a:t>text start?</a:t>
            </a:r>
          </a:p>
        </p:txBody>
      </p:sp>
      <p:sp>
        <p:nvSpPr>
          <p:cNvPr id="34" name="Rectangle 33"/>
          <p:cNvSpPr/>
          <p:nvPr/>
        </p:nvSpPr>
        <p:spPr>
          <a:xfrm>
            <a:off x="4285838" y="3718517"/>
            <a:ext cx="5450345" cy="495108"/>
          </a:xfrm>
          <a:prstGeom prst="rect">
            <a:avLst/>
          </a:prstGeom>
          <a:solidFill>
            <a:srgbClr val="006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Which character do we meet first?</a:t>
            </a:r>
          </a:p>
        </p:txBody>
      </p:sp>
      <p:sp>
        <p:nvSpPr>
          <p:cNvPr id="35" name="Rectangle 34"/>
          <p:cNvSpPr/>
          <p:nvPr/>
        </p:nvSpPr>
        <p:spPr>
          <a:xfrm>
            <a:off x="4285837" y="4334654"/>
            <a:ext cx="5450345" cy="77210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What is the first/second/last step in</a:t>
            </a:r>
            <a:br>
              <a:rPr lang="en-GB" dirty="0">
                <a:latin typeface="Tuffy" panose="020B0603060100000000" pitchFamily="34" charset="0"/>
                <a:ea typeface="Tuffy" panose="020B0603060100000000" pitchFamily="34" charset="0"/>
              </a:rPr>
            </a:br>
            <a:r>
              <a:rPr lang="en-GB" dirty="0">
                <a:latin typeface="Tuffy" panose="020B0603060100000000" pitchFamily="34" charset="0"/>
                <a:ea typeface="Tuffy" panose="020B0603060100000000" pitchFamily="34" charset="0"/>
              </a:rPr>
              <a:t>these instructions?</a:t>
            </a:r>
          </a:p>
        </p:txBody>
      </p:sp>
      <p:sp>
        <p:nvSpPr>
          <p:cNvPr id="36" name="Rectangle 35"/>
          <p:cNvSpPr/>
          <p:nvPr/>
        </p:nvSpPr>
        <p:spPr>
          <a:xfrm>
            <a:off x="4285837" y="5226421"/>
            <a:ext cx="5450345" cy="495108"/>
          </a:xfrm>
          <a:prstGeom prst="rect">
            <a:avLst/>
          </a:prstGeom>
          <a:solidFill>
            <a:srgbClr val="006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Put these sentences into the order </a:t>
            </a:r>
            <a:r>
              <a:rPr lang="en-GB">
                <a:latin typeface="Tuffy" panose="020B0603060100000000" pitchFamily="34" charset="0"/>
                <a:ea typeface="Tuffy" panose="020B0603060100000000" pitchFamily="34" charset="0"/>
              </a:rPr>
              <a:t>they happened in.</a:t>
            </a:r>
            <a:endParaRPr lang="en-GB" dirty="0">
              <a:latin typeface="Tuffy" panose="020B0603060100000000" pitchFamily="34" charset="0"/>
              <a:ea typeface="Tuffy" panose="020B0603060100000000" pitchFamily="34" charset="0"/>
            </a:endParaRPr>
          </a:p>
        </p:txBody>
      </p:sp>
      <p:grpSp>
        <p:nvGrpSpPr>
          <p:cNvPr id="20" name="Group 19"/>
          <p:cNvGrpSpPr/>
          <p:nvPr/>
        </p:nvGrpSpPr>
        <p:grpSpPr>
          <a:xfrm>
            <a:off x="2445184" y="2131958"/>
            <a:ext cx="1867460" cy="3013416"/>
            <a:chOff x="3544547" y="2131958"/>
            <a:chExt cx="1867460" cy="3013416"/>
          </a:xfrm>
        </p:grpSpPr>
        <p:sp>
          <p:nvSpPr>
            <p:cNvPr id="21" name="Rectangle 20"/>
            <p:cNvSpPr/>
            <p:nvPr/>
          </p:nvSpPr>
          <p:spPr>
            <a:xfrm>
              <a:off x="3735437" y="2437008"/>
              <a:ext cx="1484150" cy="2708366"/>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3772225" y="3726845"/>
              <a:ext cx="1359850" cy="1359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60254" y="3721387"/>
              <a:ext cx="1451906" cy="1422131"/>
            </a:xfrm>
            <a:prstGeom prst="rect">
              <a:avLst/>
            </a:prstGeom>
          </p:spPr>
        </p:pic>
        <p:sp>
          <p:nvSpPr>
            <p:cNvPr id="24" name="Content Placeholder 6"/>
            <p:cNvSpPr txBox="1">
              <a:spLocks/>
            </p:cNvSpPr>
            <p:nvPr/>
          </p:nvSpPr>
          <p:spPr>
            <a:xfrm>
              <a:off x="3544547" y="2131958"/>
              <a:ext cx="1867460" cy="1898666"/>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300"/>
                </a:spcBef>
              </a:pPr>
              <a:r>
                <a:rPr lang="en-GB" sz="1300" b="1" dirty="0">
                  <a:solidFill>
                    <a:schemeClr val="bg1"/>
                  </a:solidFill>
                  <a:latin typeface="Tuffy" panose="020B0603060100000000" pitchFamily="34" charset="0"/>
                  <a:ea typeface="Tuffy" panose="020B0603060100000000" pitchFamily="34" charset="0"/>
                  <a:cs typeface="Tahoma" panose="020B0604030504040204" pitchFamily="34" charset="0"/>
                </a:rPr>
                <a:t>Sequencing Suki</a:t>
              </a:r>
            </a:p>
            <a:p>
              <a:pPr algn="ctr">
                <a:spcBef>
                  <a:spcPts val="300"/>
                </a:spcBef>
              </a:pPr>
              <a: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t>Content Domain 1c:</a:t>
              </a:r>
            </a:p>
            <a:p>
              <a:pPr algn="ctr"/>
              <a: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t>Identify and explain the sequence of events in texts.</a:t>
              </a:r>
            </a:p>
          </p:txBody>
        </p:sp>
      </p:grpSp>
    </p:spTree>
    <p:extLst>
      <p:ext uri="{BB962C8B-B14F-4D97-AF65-F5344CB8AC3E}">
        <p14:creationId xmlns:p14="http://schemas.microsoft.com/office/powerpoint/2010/main" val="21572148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accel="30000" decel="7000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1+#ppt_w/2"/>
                                          </p:val>
                                        </p:tav>
                                        <p:tav tm="100000">
                                          <p:val>
                                            <p:strVal val="#ppt_x"/>
                                          </p:val>
                                        </p:tav>
                                      </p:tavLst>
                                    </p:anim>
                                    <p:anim calcmode="lin" valueType="num">
                                      <p:cBhvr additive="base">
                                        <p:cTn id="13"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accel="30000" decel="7000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1+#ppt_w/2"/>
                                          </p:val>
                                        </p:tav>
                                        <p:tav tm="100000">
                                          <p:val>
                                            <p:strVal val="#ppt_x"/>
                                          </p:val>
                                        </p:tav>
                                      </p:tavLst>
                                    </p:anim>
                                    <p:anim calcmode="lin" valueType="num">
                                      <p:cBhvr additive="base">
                                        <p:cTn id="19"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accel="30000" decel="7000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1+#ppt_w/2"/>
                                          </p:val>
                                        </p:tav>
                                        <p:tav tm="100000">
                                          <p:val>
                                            <p:strVal val="#ppt_x"/>
                                          </p:val>
                                        </p:tav>
                                      </p:tavLst>
                                    </p:anim>
                                    <p:anim calcmode="lin" valueType="num">
                                      <p:cBhvr additive="base">
                                        <p:cTn id="2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accel="30000" decel="7000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1+#ppt_w/2"/>
                                          </p:val>
                                        </p:tav>
                                        <p:tav tm="100000">
                                          <p:val>
                                            <p:strVal val="#ppt_x"/>
                                          </p:val>
                                        </p:tav>
                                      </p:tavLst>
                                    </p:anim>
                                    <p:anim calcmode="lin" valueType="num">
                                      <p:cBhvr additive="base">
                                        <p:cTn id="3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animBg="1"/>
      <p:bldP spid="34" grpId="0" animBg="1"/>
      <p:bldP spid="35"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81199" y="478895"/>
            <a:ext cx="8220075" cy="994306"/>
          </a:xfrm>
        </p:spPr>
        <p:txBody>
          <a:bodyPr/>
          <a:lstStyle/>
          <a:p>
            <a:r>
              <a:rPr lang="en-GB" dirty="0">
                <a:solidFill>
                  <a:srgbClr val="18A0DB"/>
                </a:solidFill>
                <a:latin typeface="Tuffy" panose="020B0603060100000000" pitchFamily="34" charset="0"/>
                <a:ea typeface="Tuffy" panose="020B0603060100000000" pitchFamily="34" charset="0"/>
              </a:rPr>
              <a:t>Phonics</a:t>
            </a:r>
          </a:p>
        </p:txBody>
      </p:sp>
      <p:sp>
        <p:nvSpPr>
          <p:cNvPr id="11" name="Content Placeholder 6"/>
          <p:cNvSpPr txBox="1">
            <a:spLocks/>
          </p:cNvSpPr>
          <p:nvPr/>
        </p:nvSpPr>
        <p:spPr>
          <a:xfrm>
            <a:off x="2335845" y="1234478"/>
            <a:ext cx="7464889" cy="1141077"/>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The National Curriculum states that year 1 children must use phonic knowledge as their primary approach to reading</a:t>
            </a:r>
            <a:br>
              <a:rPr lang="en-GB" sz="2000" dirty="0">
                <a:latin typeface="Tuffy" panose="020B0603060100000000" pitchFamily="34" charset="0"/>
                <a:ea typeface="Tuffy" panose="020B0603060100000000" pitchFamily="34" charset="0"/>
              </a:rPr>
            </a:br>
            <a:r>
              <a:rPr lang="en-GB" sz="2000" dirty="0">
                <a:latin typeface="Tuffy" panose="020B0603060100000000" pitchFamily="34" charset="0"/>
                <a:ea typeface="Tuffy" panose="020B0603060100000000" pitchFamily="34" charset="0"/>
              </a:rPr>
              <a:t>unfamiliar words.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37428"/>
          <a:stretch/>
        </p:blipFill>
        <p:spPr>
          <a:xfrm>
            <a:off x="7123521" y="2005395"/>
            <a:ext cx="2462842" cy="4404833"/>
          </a:xfrm>
          <a:prstGeom prst="rect">
            <a:avLst/>
          </a:prstGeom>
        </p:spPr>
      </p:pic>
      <p:sp>
        <p:nvSpPr>
          <p:cNvPr id="6" name="Rectangle 5"/>
          <p:cNvSpPr/>
          <p:nvPr/>
        </p:nvSpPr>
        <p:spPr>
          <a:xfrm>
            <a:off x="2335845" y="2474647"/>
            <a:ext cx="4573307" cy="772107"/>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Children must be able to read all Phase 2, 3 and 5 graphemes by the end of year 1.</a:t>
            </a:r>
          </a:p>
        </p:txBody>
      </p:sp>
      <p:sp>
        <p:nvSpPr>
          <p:cNvPr id="14" name="Rectangle 13"/>
          <p:cNvSpPr/>
          <p:nvPr/>
        </p:nvSpPr>
        <p:spPr>
          <a:xfrm>
            <a:off x="2335844" y="3406258"/>
            <a:ext cx="4573307" cy="1603104"/>
          </a:xfrm>
          <a:prstGeom prst="rect">
            <a:avLst/>
          </a:prstGeom>
          <a:solidFill>
            <a:srgbClr val="006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The reason that Phase 4 graphemes are not mentioned is that no new graphemes are taught. Instead, children consolidate their ability to blend words containing a range of consonant clusters.</a:t>
            </a:r>
          </a:p>
        </p:txBody>
      </p:sp>
    </p:spTree>
    <p:extLst>
      <p:ext uri="{BB962C8B-B14F-4D97-AF65-F5344CB8AC3E}">
        <p14:creationId xmlns:p14="http://schemas.microsoft.com/office/powerpoint/2010/main" val="22171529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30000" decel="7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accel="30000" decel="7000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35395" y="2435153"/>
            <a:ext cx="7100788" cy="238379"/>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2"/>
          <p:cNvSpPr>
            <a:spLocks noGrp="1"/>
          </p:cNvSpPr>
          <p:nvPr>
            <p:ph type="title"/>
          </p:nvPr>
        </p:nvSpPr>
        <p:spPr>
          <a:xfrm>
            <a:off x="1981199"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Inference</a:t>
            </a:r>
          </a:p>
        </p:txBody>
      </p:sp>
      <p:sp>
        <p:nvSpPr>
          <p:cNvPr id="3" name="Content Placeholder 6"/>
          <p:cNvSpPr txBox="1">
            <a:spLocks/>
          </p:cNvSpPr>
          <p:nvPr/>
        </p:nvSpPr>
        <p:spPr>
          <a:xfrm>
            <a:off x="1981199" y="1321564"/>
            <a:ext cx="8220075" cy="1055876"/>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Inference Iggy will help your child to hunt for clues in a text about how someone might be feeling or why something is happening.</a:t>
            </a:r>
          </a:p>
        </p:txBody>
      </p:sp>
      <p:sp>
        <p:nvSpPr>
          <p:cNvPr id="33" name="Rectangle 32"/>
          <p:cNvSpPr/>
          <p:nvPr/>
        </p:nvSpPr>
        <p:spPr>
          <a:xfrm>
            <a:off x="4285838" y="2831539"/>
            <a:ext cx="5450345" cy="772107"/>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What do you think… is saying/thinking/feeling at this point? Why?</a:t>
            </a:r>
          </a:p>
        </p:txBody>
      </p:sp>
      <p:sp>
        <p:nvSpPr>
          <p:cNvPr id="34" name="Rectangle 33"/>
          <p:cNvSpPr/>
          <p:nvPr/>
        </p:nvSpPr>
        <p:spPr>
          <a:xfrm>
            <a:off x="4285838" y="3718517"/>
            <a:ext cx="5450345" cy="495108"/>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What do you think the author meant when…?</a:t>
            </a:r>
          </a:p>
        </p:txBody>
      </p:sp>
      <p:sp>
        <p:nvSpPr>
          <p:cNvPr id="35" name="Rectangle 34"/>
          <p:cNvSpPr/>
          <p:nvPr/>
        </p:nvSpPr>
        <p:spPr>
          <a:xfrm>
            <a:off x="4285837" y="4328497"/>
            <a:ext cx="5450345" cy="495108"/>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Why does the author use the word … here?</a:t>
            </a:r>
          </a:p>
        </p:txBody>
      </p:sp>
      <p:sp>
        <p:nvSpPr>
          <p:cNvPr id="36" name="Rectangle 35"/>
          <p:cNvSpPr/>
          <p:nvPr/>
        </p:nvSpPr>
        <p:spPr>
          <a:xfrm>
            <a:off x="4285837" y="4939877"/>
            <a:ext cx="5450345" cy="77210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How do you think the author feels about …?</a:t>
            </a:r>
            <a:br>
              <a:rPr lang="en-GB" dirty="0">
                <a:latin typeface="Tuffy" panose="020B0603060100000000" pitchFamily="34" charset="0"/>
                <a:ea typeface="Tuffy" panose="020B0603060100000000" pitchFamily="34" charset="0"/>
              </a:rPr>
            </a:br>
            <a:r>
              <a:rPr lang="en-GB" dirty="0">
                <a:latin typeface="Tuffy" panose="020B0603060100000000" pitchFamily="34" charset="0"/>
                <a:ea typeface="Tuffy" panose="020B0603060100000000" pitchFamily="34" charset="0"/>
              </a:rPr>
              <a:t>Find words to back this up.</a:t>
            </a:r>
          </a:p>
        </p:txBody>
      </p:sp>
      <p:grpSp>
        <p:nvGrpSpPr>
          <p:cNvPr id="25" name="Group 24"/>
          <p:cNvGrpSpPr/>
          <p:nvPr/>
        </p:nvGrpSpPr>
        <p:grpSpPr>
          <a:xfrm>
            <a:off x="2434860" y="1957417"/>
            <a:ext cx="1877784" cy="3198522"/>
            <a:chOff x="5125565" y="1957417"/>
            <a:chExt cx="1877784" cy="3198522"/>
          </a:xfrm>
        </p:grpSpPr>
        <p:sp>
          <p:nvSpPr>
            <p:cNvPr id="26" name="Rectangle 25"/>
            <p:cNvSpPr/>
            <p:nvPr/>
          </p:nvSpPr>
          <p:spPr>
            <a:xfrm>
              <a:off x="5331794" y="2437008"/>
              <a:ext cx="1485632" cy="2718931"/>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ontent Placeholder 6"/>
            <p:cNvSpPr txBox="1">
              <a:spLocks/>
            </p:cNvSpPr>
            <p:nvPr/>
          </p:nvSpPr>
          <p:spPr>
            <a:xfrm>
              <a:off x="5125565" y="1957417"/>
              <a:ext cx="1877784" cy="1898666"/>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300"/>
                </a:spcBef>
              </a:pPr>
              <a:r>
                <a:rPr lang="en-GB" sz="1300" b="1" dirty="0">
                  <a:solidFill>
                    <a:schemeClr val="bg1"/>
                  </a:solidFill>
                  <a:latin typeface="Tuffy" panose="020B0603060100000000" pitchFamily="34" charset="0"/>
                  <a:ea typeface="Tuffy" panose="020B0603060100000000" pitchFamily="34" charset="0"/>
                  <a:cs typeface="Tahoma" panose="020B0604030504040204" pitchFamily="34" charset="0"/>
                </a:rPr>
                <a:t>Inference Iggy</a:t>
              </a:r>
              <a:br>
                <a:rPr lang="en-GB" sz="1300" b="1" dirty="0">
                  <a:solidFill>
                    <a:schemeClr val="bg1"/>
                  </a:solidFill>
                  <a:latin typeface="Tuffy" panose="020B0603060100000000" pitchFamily="34" charset="0"/>
                  <a:ea typeface="Tuffy" panose="020B0603060100000000" pitchFamily="34" charset="0"/>
                  <a:cs typeface="Tahoma" panose="020B0604030504040204" pitchFamily="34" charset="0"/>
                </a:rPr>
              </a:br>
              <a: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t>Content Domain 1d:</a:t>
              </a:r>
              <a:endParaRPr lang="en-GB" sz="1300" b="1" dirty="0">
                <a:solidFill>
                  <a:schemeClr val="bg1"/>
                </a:solidFill>
                <a:latin typeface="Tuffy" panose="020B0603060100000000" pitchFamily="34" charset="0"/>
                <a:ea typeface="Tuffy" panose="020B0603060100000000" pitchFamily="34" charset="0"/>
                <a:cs typeface="Tahoma" panose="020B0604030504040204" pitchFamily="34" charset="0"/>
              </a:endParaRPr>
            </a:p>
            <a:p>
              <a:pPr algn="ctr">
                <a:spcBef>
                  <a:spcPts val="300"/>
                </a:spcBef>
              </a:pPr>
              <a: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t>Make inferences from the text.</a:t>
              </a:r>
            </a:p>
          </p:txBody>
        </p:sp>
        <p:sp>
          <p:nvSpPr>
            <p:cNvPr id="28" name="Oval 27"/>
            <p:cNvSpPr/>
            <p:nvPr/>
          </p:nvSpPr>
          <p:spPr>
            <a:xfrm>
              <a:off x="5396484" y="3703183"/>
              <a:ext cx="1359850" cy="1359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604021" y="3585095"/>
              <a:ext cx="1117781" cy="1558423"/>
            </a:xfrm>
            <a:prstGeom prst="rect">
              <a:avLst/>
            </a:prstGeom>
          </p:spPr>
        </p:pic>
      </p:grpSp>
    </p:spTree>
    <p:extLst>
      <p:ext uri="{BB962C8B-B14F-4D97-AF65-F5344CB8AC3E}">
        <p14:creationId xmlns:p14="http://schemas.microsoft.com/office/powerpoint/2010/main" val="12543045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accel="30000" decel="7000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1+#ppt_w/2"/>
                                          </p:val>
                                        </p:tav>
                                        <p:tav tm="100000">
                                          <p:val>
                                            <p:strVal val="#ppt_x"/>
                                          </p:val>
                                        </p:tav>
                                      </p:tavLst>
                                    </p:anim>
                                    <p:anim calcmode="lin" valueType="num">
                                      <p:cBhvr additive="base">
                                        <p:cTn id="13"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accel="30000" decel="7000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1+#ppt_w/2"/>
                                          </p:val>
                                        </p:tav>
                                        <p:tav tm="100000">
                                          <p:val>
                                            <p:strVal val="#ppt_x"/>
                                          </p:val>
                                        </p:tav>
                                      </p:tavLst>
                                    </p:anim>
                                    <p:anim calcmode="lin" valueType="num">
                                      <p:cBhvr additive="base">
                                        <p:cTn id="19"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accel="30000" decel="7000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1+#ppt_w/2"/>
                                          </p:val>
                                        </p:tav>
                                        <p:tav tm="100000">
                                          <p:val>
                                            <p:strVal val="#ppt_x"/>
                                          </p:val>
                                        </p:tav>
                                      </p:tavLst>
                                    </p:anim>
                                    <p:anim calcmode="lin" valueType="num">
                                      <p:cBhvr additive="base">
                                        <p:cTn id="2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accel="30000" decel="7000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1+#ppt_w/2"/>
                                          </p:val>
                                        </p:tav>
                                        <p:tav tm="100000">
                                          <p:val>
                                            <p:strVal val="#ppt_x"/>
                                          </p:val>
                                        </p:tav>
                                      </p:tavLst>
                                    </p:anim>
                                    <p:anim calcmode="lin" valueType="num">
                                      <p:cBhvr additive="base">
                                        <p:cTn id="3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animBg="1"/>
      <p:bldP spid="34" grpId="0" animBg="1"/>
      <p:bldP spid="35"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35395" y="2435153"/>
            <a:ext cx="7100788" cy="238379"/>
          </a:xfrm>
          <a:prstGeom prst="rect">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2"/>
          <p:cNvSpPr>
            <a:spLocks noGrp="1"/>
          </p:cNvSpPr>
          <p:nvPr>
            <p:ph type="title"/>
          </p:nvPr>
        </p:nvSpPr>
        <p:spPr>
          <a:xfrm>
            <a:off x="1981199"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Prediction</a:t>
            </a:r>
          </a:p>
        </p:txBody>
      </p:sp>
      <p:sp>
        <p:nvSpPr>
          <p:cNvPr id="3" name="Content Placeholder 6"/>
          <p:cNvSpPr txBox="1">
            <a:spLocks/>
          </p:cNvSpPr>
          <p:nvPr/>
        </p:nvSpPr>
        <p:spPr>
          <a:xfrm>
            <a:off x="1981199" y="1321564"/>
            <a:ext cx="8220075" cy="1055876"/>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Predicting Pip tries to see the future and she will help your child to work out what might happen next based on what they have already read.</a:t>
            </a:r>
          </a:p>
        </p:txBody>
      </p:sp>
      <p:sp>
        <p:nvSpPr>
          <p:cNvPr id="33" name="Rectangle 32"/>
          <p:cNvSpPr/>
          <p:nvPr/>
        </p:nvSpPr>
        <p:spPr>
          <a:xfrm>
            <a:off x="4285838" y="2800838"/>
            <a:ext cx="5450345" cy="495108"/>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What do you think will happen next?</a:t>
            </a:r>
          </a:p>
        </p:txBody>
      </p:sp>
      <p:sp>
        <p:nvSpPr>
          <p:cNvPr id="34" name="Rectangle 33"/>
          <p:cNvSpPr/>
          <p:nvPr/>
        </p:nvSpPr>
        <p:spPr>
          <a:xfrm>
            <a:off x="4285838" y="3409991"/>
            <a:ext cx="5450345" cy="495108"/>
          </a:xfrm>
          <a:prstGeom prst="rect">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Where do you think … will go next? Why?</a:t>
            </a:r>
          </a:p>
        </p:txBody>
      </p:sp>
      <p:sp>
        <p:nvSpPr>
          <p:cNvPr id="35" name="Rectangle 34"/>
          <p:cNvSpPr/>
          <p:nvPr/>
        </p:nvSpPr>
        <p:spPr>
          <a:xfrm>
            <a:off x="4285837" y="4019691"/>
            <a:ext cx="5450345" cy="495108"/>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What might you expect to see in this sort of text?</a:t>
            </a:r>
          </a:p>
        </p:txBody>
      </p:sp>
      <p:sp>
        <p:nvSpPr>
          <p:cNvPr id="36" name="Rectangle 35"/>
          <p:cNvSpPr/>
          <p:nvPr/>
        </p:nvSpPr>
        <p:spPr>
          <a:xfrm>
            <a:off x="4285837" y="4642107"/>
            <a:ext cx="5450345" cy="772107"/>
          </a:xfrm>
          <a:prstGeom prst="rect">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Can you think of any other stories like this? How do they end? Do you think this will end the same way?</a:t>
            </a:r>
          </a:p>
        </p:txBody>
      </p:sp>
      <p:grpSp>
        <p:nvGrpSpPr>
          <p:cNvPr id="20" name="Group 19"/>
          <p:cNvGrpSpPr/>
          <p:nvPr/>
        </p:nvGrpSpPr>
        <p:grpSpPr>
          <a:xfrm>
            <a:off x="2425470" y="2136799"/>
            <a:ext cx="1877784" cy="3019140"/>
            <a:chOff x="6712789" y="2136799"/>
            <a:chExt cx="1877784" cy="3019140"/>
          </a:xfrm>
        </p:grpSpPr>
        <p:sp>
          <p:nvSpPr>
            <p:cNvPr id="21" name="Rectangle 20"/>
            <p:cNvSpPr/>
            <p:nvPr/>
          </p:nvSpPr>
          <p:spPr>
            <a:xfrm>
              <a:off x="6919018" y="2437008"/>
              <a:ext cx="1485632" cy="2718931"/>
            </a:xfrm>
            <a:prstGeom prst="rect">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6"/>
            <p:cNvSpPr txBox="1">
              <a:spLocks/>
            </p:cNvSpPr>
            <p:nvPr/>
          </p:nvSpPr>
          <p:spPr>
            <a:xfrm>
              <a:off x="6712789" y="2136799"/>
              <a:ext cx="1877784" cy="1898666"/>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300"/>
                </a:spcBef>
              </a:pPr>
              <a:r>
                <a:rPr lang="en-GB" sz="1300" b="1" dirty="0">
                  <a:solidFill>
                    <a:schemeClr val="bg1"/>
                  </a:solidFill>
                  <a:latin typeface="Tuffy" panose="020B0603060100000000" pitchFamily="34" charset="0"/>
                  <a:ea typeface="Tuffy" panose="020B0603060100000000" pitchFamily="34" charset="0"/>
                  <a:cs typeface="Tahoma" panose="020B0604030504040204" pitchFamily="34" charset="0"/>
                </a:rPr>
                <a:t>Predicting Pip</a:t>
              </a:r>
              <a:br>
                <a:rPr lang="en-GB" sz="1300" b="1" dirty="0">
                  <a:solidFill>
                    <a:schemeClr val="bg1"/>
                  </a:solidFill>
                  <a:latin typeface="Tuffy" panose="020B0603060100000000" pitchFamily="34" charset="0"/>
                  <a:ea typeface="Tuffy" panose="020B0603060100000000" pitchFamily="34" charset="0"/>
                  <a:cs typeface="Tahoma" panose="020B0604030504040204" pitchFamily="34" charset="0"/>
                </a:rPr>
              </a:br>
              <a: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t>Content Domain 1e:</a:t>
              </a:r>
              <a:endParaRPr lang="en-GB" sz="1300" b="1" dirty="0">
                <a:solidFill>
                  <a:schemeClr val="bg1"/>
                </a:solidFill>
                <a:latin typeface="Tuffy" panose="020B0603060100000000" pitchFamily="34" charset="0"/>
                <a:ea typeface="Tuffy" panose="020B0603060100000000" pitchFamily="34" charset="0"/>
                <a:cs typeface="Tahoma" panose="020B0604030504040204" pitchFamily="34" charset="0"/>
              </a:endParaRPr>
            </a:p>
            <a:p>
              <a:pPr algn="ctr">
                <a:spcBef>
                  <a:spcPts val="300"/>
                </a:spcBef>
              </a:pPr>
              <a: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t>Predict what might happen on the basis of what has been read so far.</a:t>
              </a:r>
            </a:p>
          </p:txBody>
        </p:sp>
        <p:sp>
          <p:nvSpPr>
            <p:cNvPr id="23" name="Oval 22"/>
            <p:cNvSpPr/>
            <p:nvPr/>
          </p:nvSpPr>
          <p:spPr>
            <a:xfrm>
              <a:off x="6983708" y="3703183"/>
              <a:ext cx="1359850" cy="1359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919018" y="3682908"/>
              <a:ext cx="1485632" cy="1471175"/>
            </a:xfrm>
            <a:prstGeom prst="rect">
              <a:avLst/>
            </a:prstGeom>
          </p:spPr>
        </p:pic>
      </p:grpSp>
    </p:spTree>
    <p:extLst>
      <p:ext uri="{BB962C8B-B14F-4D97-AF65-F5344CB8AC3E}">
        <p14:creationId xmlns:p14="http://schemas.microsoft.com/office/powerpoint/2010/main" val="32125430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accel="30000" decel="7000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1+#ppt_w/2"/>
                                          </p:val>
                                        </p:tav>
                                        <p:tav tm="100000">
                                          <p:val>
                                            <p:strVal val="#ppt_x"/>
                                          </p:val>
                                        </p:tav>
                                      </p:tavLst>
                                    </p:anim>
                                    <p:anim calcmode="lin" valueType="num">
                                      <p:cBhvr additive="base">
                                        <p:cTn id="13"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accel="30000" decel="7000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1+#ppt_w/2"/>
                                          </p:val>
                                        </p:tav>
                                        <p:tav tm="100000">
                                          <p:val>
                                            <p:strVal val="#ppt_x"/>
                                          </p:val>
                                        </p:tav>
                                      </p:tavLst>
                                    </p:anim>
                                    <p:anim calcmode="lin" valueType="num">
                                      <p:cBhvr additive="base">
                                        <p:cTn id="19"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accel="30000" decel="7000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1+#ppt_w/2"/>
                                          </p:val>
                                        </p:tav>
                                        <p:tav tm="100000">
                                          <p:val>
                                            <p:strVal val="#ppt_x"/>
                                          </p:val>
                                        </p:tav>
                                      </p:tavLst>
                                    </p:anim>
                                    <p:anim calcmode="lin" valueType="num">
                                      <p:cBhvr additive="base">
                                        <p:cTn id="2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accel="30000" decel="7000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1+#ppt_w/2"/>
                                          </p:val>
                                        </p:tav>
                                        <p:tav tm="100000">
                                          <p:val>
                                            <p:strVal val="#ppt_x"/>
                                          </p:val>
                                        </p:tav>
                                      </p:tavLst>
                                    </p:anim>
                                    <p:anim calcmode="lin" valueType="num">
                                      <p:cBhvr additive="base">
                                        <p:cTn id="3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animBg="1"/>
      <p:bldP spid="34" grpId="0" animBg="1"/>
      <p:bldP spid="35" grpId="0" animBg="1"/>
      <p:bldP spid="3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199727" y="1555525"/>
            <a:ext cx="2354857" cy="3309496"/>
            <a:chOff x="905690" y="1537929"/>
            <a:chExt cx="3230882" cy="4540653"/>
          </a:xfrm>
        </p:grpSpPr>
        <p:sp>
          <p:nvSpPr>
            <p:cNvPr id="5" name="Rectangle 4"/>
            <p:cNvSpPr/>
            <p:nvPr/>
          </p:nvSpPr>
          <p:spPr>
            <a:xfrm>
              <a:off x="905690" y="1628502"/>
              <a:ext cx="3213463" cy="445008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Object 2"/>
            <p:cNvGraphicFramePr>
              <a:graphicFrameLocks noChangeAspect="1"/>
            </p:cNvGraphicFramePr>
            <p:nvPr>
              <p:extLst/>
            </p:nvPr>
          </p:nvGraphicFramePr>
          <p:xfrm>
            <a:off x="1045028" y="1537929"/>
            <a:ext cx="3091544" cy="4374986"/>
          </p:xfrm>
          <a:graphic>
            <a:graphicData uri="http://schemas.openxmlformats.org/presentationml/2006/ole">
              <mc:AlternateContent xmlns:mc="http://schemas.openxmlformats.org/markup-compatibility/2006">
                <mc:Choice xmlns:v="urn:schemas-microsoft-com:vml" Requires="v">
                  <p:oleObj spid="_x0000_s3076" name="Acrobat Document" r:id="rId4" imgW="5667214" imgH="8019731" progId="Acrobat.Document.DC">
                    <p:embed/>
                  </p:oleObj>
                </mc:Choice>
                <mc:Fallback>
                  <p:oleObj name="Acrobat Document" r:id="rId4" imgW="5667214" imgH="8019731" progId="Acrobat.Document.DC">
                    <p:embed/>
                    <p:pic>
                      <p:nvPicPr>
                        <p:cNvPr id="3" name="Object 2"/>
                        <p:cNvPicPr/>
                        <p:nvPr/>
                      </p:nvPicPr>
                      <p:blipFill>
                        <a:blip r:embed="rId5"/>
                        <a:stretch>
                          <a:fillRect/>
                        </a:stretch>
                      </p:blipFill>
                      <p:spPr>
                        <a:xfrm>
                          <a:off x="1045028" y="1537929"/>
                          <a:ext cx="3091544" cy="4374986"/>
                        </a:xfrm>
                        <a:prstGeom prst="rect">
                          <a:avLst/>
                        </a:prstGeom>
                      </p:spPr>
                    </p:pic>
                  </p:oleObj>
                </mc:Fallback>
              </mc:AlternateContent>
            </a:graphicData>
          </a:graphic>
        </p:graphicFrame>
      </p:grpSp>
      <p:graphicFrame>
        <p:nvGraphicFramePr>
          <p:cNvPr id="13" name="Object 12"/>
          <p:cNvGraphicFramePr>
            <a:graphicFrameLocks noChangeAspect="1"/>
          </p:cNvGraphicFramePr>
          <p:nvPr>
            <p:extLst/>
          </p:nvPr>
        </p:nvGraphicFramePr>
        <p:xfrm>
          <a:off x="4763589" y="1537929"/>
          <a:ext cx="5255623" cy="7437476"/>
        </p:xfrm>
        <a:graphic>
          <a:graphicData uri="http://schemas.openxmlformats.org/presentationml/2006/ole">
            <mc:AlternateContent xmlns:mc="http://schemas.openxmlformats.org/markup-compatibility/2006">
              <mc:Choice xmlns:v="urn:schemas-microsoft-com:vml" Requires="v">
                <p:oleObj spid="_x0000_s3077" name="Acrobat Document" r:id="rId6" imgW="5667214" imgH="8019731" progId="Acrobat.Document.DC">
                  <p:embed/>
                </p:oleObj>
              </mc:Choice>
              <mc:Fallback>
                <p:oleObj name="Acrobat Document" r:id="rId6" imgW="5667214" imgH="8019731" progId="Acrobat.Document.DC">
                  <p:embed/>
                  <p:pic>
                    <p:nvPicPr>
                      <p:cNvPr id="13" name="Object 12"/>
                      <p:cNvPicPr/>
                      <p:nvPr/>
                    </p:nvPicPr>
                    <p:blipFill>
                      <a:blip r:embed="rId5"/>
                      <a:stretch>
                        <a:fillRect/>
                      </a:stretch>
                    </p:blipFill>
                    <p:spPr>
                      <a:xfrm>
                        <a:off x="4763589" y="1537929"/>
                        <a:ext cx="5255623" cy="7437476"/>
                      </a:xfrm>
                      <a:prstGeom prst="rect">
                        <a:avLst/>
                      </a:prstGeom>
                    </p:spPr>
                  </p:pic>
                </p:oleObj>
              </mc:Fallback>
            </mc:AlternateContent>
          </a:graphicData>
        </a:graphic>
      </p:graphicFrame>
      <p:sp>
        <p:nvSpPr>
          <p:cNvPr id="17" name="Title 2"/>
          <p:cNvSpPr>
            <a:spLocks noGrp="1"/>
          </p:cNvSpPr>
          <p:nvPr>
            <p:ph type="title"/>
          </p:nvPr>
        </p:nvSpPr>
        <p:spPr>
          <a:xfrm>
            <a:off x="1981199"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Brilliant Book List Y2</a:t>
            </a:r>
          </a:p>
        </p:txBody>
      </p:sp>
    </p:spTree>
    <p:extLst>
      <p:ext uri="{BB962C8B-B14F-4D97-AF65-F5344CB8AC3E}">
        <p14:creationId xmlns:p14="http://schemas.microsoft.com/office/powerpoint/2010/main" val="2656282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0000" decel="7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339337" y="1340564"/>
            <a:ext cx="3639364" cy="3472037"/>
            <a:chOff x="4815337" y="1340563"/>
            <a:chExt cx="3639364" cy="3472037"/>
          </a:xfrm>
        </p:grpSpPr>
        <p:sp>
          <p:nvSpPr>
            <p:cNvPr id="11" name="Oval 10"/>
            <p:cNvSpPr/>
            <p:nvPr/>
          </p:nvSpPr>
          <p:spPr>
            <a:xfrm>
              <a:off x="4815337" y="1340563"/>
              <a:ext cx="3639364" cy="3472037"/>
            </a:xfrm>
            <a:prstGeom prst="ellipse">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uffy" panose="020B0603060100000000" pitchFamily="34" charset="0"/>
                <a:ea typeface="Tuffy" panose="020B0603060100000000" pitchFamily="34" charset="0"/>
              </a:endParaRPr>
            </a:p>
          </p:txBody>
        </p:sp>
        <p:sp>
          <p:nvSpPr>
            <p:cNvPr id="15" name="TextBox 14"/>
            <p:cNvSpPr txBox="1"/>
            <p:nvPr/>
          </p:nvSpPr>
          <p:spPr>
            <a:xfrm>
              <a:off x="5254710" y="2199418"/>
              <a:ext cx="2760617" cy="1754326"/>
            </a:xfrm>
            <a:prstGeom prst="rect">
              <a:avLst/>
            </a:prstGeom>
            <a:noFill/>
          </p:spPr>
          <p:txBody>
            <a:bodyPr wrap="square" rtlCol="0">
              <a:spAutoFit/>
            </a:bodyPr>
            <a:lstStyle/>
            <a:p>
              <a:pPr algn="ctr"/>
              <a:r>
                <a:rPr lang="en-GB" dirty="0">
                  <a:solidFill>
                    <a:schemeClr val="bg1"/>
                  </a:solidFill>
                  <a:latin typeface="Tuffy" panose="020B0603060100000000" pitchFamily="34" charset="0"/>
                  <a:ea typeface="Tuffy" panose="020B0603060100000000" pitchFamily="34" charset="0"/>
                </a:rPr>
                <a:t>Discuss alternative words the author could have used, e.g. ‘Happy is a bit of a boring adjective, isn’t it? What word could we use instead?’</a:t>
              </a:r>
            </a:p>
          </p:txBody>
        </p:sp>
      </p:grpSp>
      <p:grpSp>
        <p:nvGrpSpPr>
          <p:cNvPr id="3" name="Group 2"/>
          <p:cNvGrpSpPr/>
          <p:nvPr/>
        </p:nvGrpSpPr>
        <p:grpSpPr>
          <a:xfrm>
            <a:off x="2668648" y="1277020"/>
            <a:ext cx="3305720" cy="2640775"/>
            <a:chOff x="1144648" y="1277019"/>
            <a:chExt cx="3305720" cy="2640775"/>
          </a:xfrm>
        </p:grpSpPr>
        <p:sp>
          <p:nvSpPr>
            <p:cNvPr id="10" name="Oval 9"/>
            <p:cNvSpPr/>
            <p:nvPr/>
          </p:nvSpPr>
          <p:spPr>
            <a:xfrm>
              <a:off x="1144648" y="1277019"/>
              <a:ext cx="3305720" cy="2640775"/>
            </a:xfrm>
            <a:prstGeom prst="ellipse">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uffy" panose="020B0603060100000000" pitchFamily="34" charset="0"/>
                <a:ea typeface="Tuffy" panose="020B0603060100000000" pitchFamily="34" charset="0"/>
              </a:endParaRPr>
            </a:p>
          </p:txBody>
        </p:sp>
        <p:sp>
          <p:nvSpPr>
            <p:cNvPr id="13" name="TextBox 12"/>
            <p:cNvSpPr txBox="1"/>
            <p:nvPr/>
          </p:nvSpPr>
          <p:spPr>
            <a:xfrm>
              <a:off x="1386302" y="1858742"/>
              <a:ext cx="2760617" cy="1477328"/>
            </a:xfrm>
            <a:prstGeom prst="rect">
              <a:avLst/>
            </a:prstGeom>
            <a:noFill/>
          </p:spPr>
          <p:txBody>
            <a:bodyPr wrap="square" rtlCol="0">
              <a:spAutoFit/>
            </a:bodyPr>
            <a:lstStyle/>
            <a:p>
              <a:pPr algn="ctr"/>
              <a:r>
                <a:rPr lang="en-GB" dirty="0">
                  <a:solidFill>
                    <a:schemeClr val="bg1"/>
                  </a:solidFill>
                  <a:latin typeface="Tuffy" panose="020B0603060100000000" pitchFamily="34" charset="0"/>
                  <a:ea typeface="Tuffy" panose="020B0603060100000000" pitchFamily="34" charset="0"/>
                </a:rPr>
                <a:t>Talk about what can be inferred from the pictures before you read the text, e.g. ‘Why might the girl on the cover be sad?’</a:t>
              </a:r>
            </a:p>
          </p:txBody>
        </p:sp>
      </p:grpSp>
      <p:sp>
        <p:nvSpPr>
          <p:cNvPr id="2" name="Title 2"/>
          <p:cNvSpPr>
            <a:spLocks noGrp="1"/>
          </p:cNvSpPr>
          <p:nvPr>
            <p:ph type="title"/>
          </p:nvPr>
        </p:nvSpPr>
        <p:spPr>
          <a:xfrm>
            <a:off x="1981199"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Helping Your Child at Home</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38267" y="2325189"/>
            <a:ext cx="2505936" cy="4084321"/>
          </a:xfrm>
          <a:prstGeom prst="rect">
            <a:avLst/>
          </a:prstGeom>
        </p:spPr>
      </p:pic>
      <p:grpSp>
        <p:nvGrpSpPr>
          <p:cNvPr id="5" name="Group 4"/>
          <p:cNvGrpSpPr/>
          <p:nvPr/>
        </p:nvGrpSpPr>
        <p:grpSpPr>
          <a:xfrm>
            <a:off x="7437767" y="4181944"/>
            <a:ext cx="2447370" cy="2157897"/>
            <a:chOff x="5913767" y="4181943"/>
            <a:chExt cx="2447370" cy="2157897"/>
          </a:xfrm>
        </p:grpSpPr>
        <p:sp>
          <p:nvSpPr>
            <p:cNvPr id="12" name="Oval 11"/>
            <p:cNvSpPr/>
            <p:nvPr/>
          </p:nvSpPr>
          <p:spPr>
            <a:xfrm>
              <a:off x="5913767" y="4181943"/>
              <a:ext cx="2447370" cy="2157897"/>
            </a:xfrm>
            <a:prstGeom prst="ellipse">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uffy" panose="020B0603060100000000" pitchFamily="34" charset="0"/>
                <a:ea typeface="Tuffy" panose="020B0603060100000000" pitchFamily="34" charset="0"/>
              </a:endParaRPr>
            </a:p>
          </p:txBody>
        </p:sp>
        <p:sp>
          <p:nvSpPr>
            <p:cNvPr id="14" name="TextBox 13"/>
            <p:cNvSpPr txBox="1"/>
            <p:nvPr/>
          </p:nvSpPr>
          <p:spPr>
            <a:xfrm>
              <a:off x="6051704" y="4799226"/>
              <a:ext cx="2171496" cy="923330"/>
            </a:xfrm>
            <a:prstGeom prst="rect">
              <a:avLst/>
            </a:prstGeom>
            <a:noFill/>
          </p:spPr>
          <p:txBody>
            <a:bodyPr wrap="square" rtlCol="0">
              <a:spAutoFit/>
            </a:bodyPr>
            <a:lstStyle/>
            <a:p>
              <a:pPr algn="ctr"/>
              <a:r>
                <a:rPr lang="en-GB" dirty="0">
                  <a:solidFill>
                    <a:schemeClr val="bg1"/>
                  </a:solidFill>
                  <a:latin typeface="Tuffy" panose="020B0603060100000000" pitchFamily="34" charset="0"/>
                  <a:ea typeface="Tuffy" panose="020B0603060100000000" pitchFamily="34" charset="0"/>
                </a:rPr>
                <a:t>Make predictions</a:t>
              </a:r>
              <a:br>
                <a:rPr lang="en-GB" dirty="0">
                  <a:solidFill>
                    <a:schemeClr val="bg1"/>
                  </a:solidFill>
                  <a:latin typeface="Tuffy" panose="020B0603060100000000" pitchFamily="34" charset="0"/>
                  <a:ea typeface="Tuffy" panose="020B0603060100000000" pitchFamily="34" charset="0"/>
                </a:rPr>
              </a:br>
              <a:r>
                <a:rPr lang="en-GB" dirty="0">
                  <a:solidFill>
                    <a:schemeClr val="bg1"/>
                  </a:solidFill>
                  <a:latin typeface="Tuffy" panose="020B0603060100000000" pitchFamily="34" charset="0"/>
                  <a:ea typeface="Tuffy" panose="020B0603060100000000" pitchFamily="34" charset="0"/>
                </a:rPr>
                <a:t>and be able to</a:t>
              </a:r>
              <a:br>
                <a:rPr lang="en-GB" dirty="0">
                  <a:solidFill>
                    <a:schemeClr val="bg1"/>
                  </a:solidFill>
                  <a:latin typeface="Tuffy" panose="020B0603060100000000" pitchFamily="34" charset="0"/>
                  <a:ea typeface="Tuffy" panose="020B0603060100000000" pitchFamily="34" charset="0"/>
                </a:rPr>
              </a:br>
              <a:r>
                <a:rPr lang="en-GB" dirty="0">
                  <a:solidFill>
                    <a:schemeClr val="bg1"/>
                  </a:solidFill>
                  <a:latin typeface="Tuffy" panose="020B0603060100000000" pitchFamily="34" charset="0"/>
                  <a:ea typeface="Tuffy" panose="020B0603060100000000" pitchFamily="34" charset="0"/>
                </a:rPr>
                <a:t>justify them.</a:t>
              </a:r>
            </a:p>
          </p:txBody>
        </p:sp>
      </p:grpSp>
    </p:spTree>
    <p:extLst>
      <p:ext uri="{BB962C8B-B14F-4D97-AF65-F5344CB8AC3E}">
        <p14:creationId xmlns:p14="http://schemas.microsoft.com/office/powerpoint/2010/main" val="29401027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3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1981199"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Helping Your Child at Home</a:t>
            </a:r>
          </a:p>
        </p:txBody>
      </p:sp>
      <p:grpSp>
        <p:nvGrpSpPr>
          <p:cNvPr id="3" name="Group 2"/>
          <p:cNvGrpSpPr/>
          <p:nvPr/>
        </p:nvGrpSpPr>
        <p:grpSpPr>
          <a:xfrm>
            <a:off x="2070629" y="1413941"/>
            <a:ext cx="3768372" cy="3322652"/>
            <a:chOff x="546629" y="1413941"/>
            <a:chExt cx="3768372" cy="3322652"/>
          </a:xfrm>
        </p:grpSpPr>
        <p:sp>
          <p:nvSpPr>
            <p:cNvPr id="12" name="Oval 11"/>
            <p:cNvSpPr/>
            <p:nvPr/>
          </p:nvSpPr>
          <p:spPr>
            <a:xfrm>
              <a:off x="546629" y="1413941"/>
              <a:ext cx="3768372" cy="3322652"/>
            </a:xfrm>
            <a:prstGeom prst="ellipse">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uffy" panose="020B0603060100000000" pitchFamily="34" charset="0"/>
                <a:ea typeface="Tuffy" panose="020B0603060100000000" pitchFamily="34" charset="0"/>
              </a:endParaRPr>
            </a:p>
          </p:txBody>
        </p:sp>
        <p:sp>
          <p:nvSpPr>
            <p:cNvPr id="14" name="TextBox 13"/>
            <p:cNvSpPr txBox="1"/>
            <p:nvPr/>
          </p:nvSpPr>
          <p:spPr>
            <a:xfrm>
              <a:off x="695525" y="2224231"/>
              <a:ext cx="3464434" cy="1754326"/>
            </a:xfrm>
            <a:prstGeom prst="rect">
              <a:avLst/>
            </a:prstGeom>
            <a:noFill/>
          </p:spPr>
          <p:txBody>
            <a:bodyPr wrap="square" rtlCol="0">
              <a:spAutoFit/>
            </a:bodyPr>
            <a:lstStyle/>
            <a:p>
              <a:pPr algn="ctr"/>
              <a:r>
                <a:rPr lang="en-GB" dirty="0">
                  <a:solidFill>
                    <a:schemeClr val="bg1"/>
                  </a:solidFill>
                  <a:latin typeface="Tuffy" panose="020B0603060100000000" pitchFamily="34" charset="0"/>
                  <a:ea typeface="Tuffy" panose="020B0603060100000000" pitchFamily="34" charset="0"/>
                </a:rPr>
                <a:t>Discuss the setting of the story. Have you read another book with the same setting?</a:t>
              </a:r>
              <a:br>
                <a:rPr lang="en-GB" dirty="0">
                  <a:solidFill>
                    <a:schemeClr val="bg1"/>
                  </a:solidFill>
                  <a:latin typeface="Tuffy" panose="020B0603060100000000" pitchFamily="34" charset="0"/>
                  <a:ea typeface="Tuffy" panose="020B0603060100000000" pitchFamily="34" charset="0"/>
                </a:rPr>
              </a:br>
              <a:r>
                <a:rPr lang="en-GB" dirty="0">
                  <a:solidFill>
                    <a:schemeClr val="bg1"/>
                  </a:solidFill>
                  <a:latin typeface="Tuffy" panose="020B0603060100000000" pitchFamily="34" charset="0"/>
                  <a:ea typeface="Tuffy" panose="020B0603060100000000" pitchFamily="34" charset="0"/>
                </a:rPr>
                <a:t>How does the setting in the first chapter differ to the setting at the end of the story?</a:t>
              </a:r>
            </a:p>
          </p:txBody>
        </p:sp>
      </p:grpSp>
      <p:grpSp>
        <p:nvGrpSpPr>
          <p:cNvPr id="4" name="Group 3"/>
          <p:cNvGrpSpPr/>
          <p:nvPr/>
        </p:nvGrpSpPr>
        <p:grpSpPr>
          <a:xfrm>
            <a:off x="7186648" y="3566490"/>
            <a:ext cx="2897878" cy="2764642"/>
            <a:chOff x="5662648" y="3566490"/>
            <a:chExt cx="2897878" cy="2764642"/>
          </a:xfrm>
        </p:grpSpPr>
        <p:sp>
          <p:nvSpPr>
            <p:cNvPr id="11" name="Oval 10"/>
            <p:cNvSpPr/>
            <p:nvPr/>
          </p:nvSpPr>
          <p:spPr>
            <a:xfrm>
              <a:off x="5662648" y="3566490"/>
              <a:ext cx="2897878" cy="2764642"/>
            </a:xfrm>
            <a:prstGeom prst="ellipse">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uffy" panose="020B0603060100000000" pitchFamily="34" charset="0"/>
                <a:ea typeface="Tuffy" panose="020B0603060100000000" pitchFamily="34" charset="0"/>
              </a:endParaRPr>
            </a:p>
          </p:txBody>
        </p:sp>
        <p:sp>
          <p:nvSpPr>
            <p:cNvPr id="15" name="TextBox 14"/>
            <p:cNvSpPr txBox="1"/>
            <p:nvPr/>
          </p:nvSpPr>
          <p:spPr>
            <a:xfrm>
              <a:off x="5731278" y="4348646"/>
              <a:ext cx="2760617" cy="1200329"/>
            </a:xfrm>
            <a:prstGeom prst="rect">
              <a:avLst/>
            </a:prstGeom>
            <a:noFill/>
          </p:spPr>
          <p:txBody>
            <a:bodyPr wrap="square" rtlCol="0">
              <a:spAutoFit/>
            </a:bodyPr>
            <a:lstStyle/>
            <a:p>
              <a:pPr algn="ctr"/>
              <a:r>
                <a:rPr lang="en-GB" dirty="0">
                  <a:solidFill>
                    <a:schemeClr val="bg1"/>
                  </a:solidFill>
                  <a:latin typeface="Tuffy" panose="020B0603060100000000" pitchFamily="34" charset="0"/>
                  <a:ea typeface="Tuffy" panose="020B0603060100000000" pitchFamily="34" charset="0"/>
                </a:rPr>
                <a:t>Have you learnt</a:t>
              </a:r>
              <a:br>
                <a:rPr lang="en-GB" dirty="0">
                  <a:solidFill>
                    <a:schemeClr val="bg1"/>
                  </a:solidFill>
                  <a:latin typeface="Tuffy" panose="020B0603060100000000" pitchFamily="34" charset="0"/>
                  <a:ea typeface="Tuffy" panose="020B0603060100000000" pitchFamily="34" charset="0"/>
                </a:rPr>
              </a:br>
              <a:r>
                <a:rPr lang="en-GB" dirty="0">
                  <a:solidFill>
                    <a:schemeClr val="bg1"/>
                  </a:solidFill>
                  <a:latin typeface="Tuffy" panose="020B0603060100000000" pitchFamily="34" charset="0"/>
                  <a:ea typeface="Tuffy" panose="020B0603060100000000" pitchFamily="34" charset="0"/>
                </a:rPr>
                <a:t>anything while reading this book that you didn’t</a:t>
              </a:r>
              <a:br>
                <a:rPr lang="en-GB" dirty="0">
                  <a:solidFill>
                    <a:schemeClr val="bg1"/>
                  </a:solidFill>
                  <a:latin typeface="Tuffy" panose="020B0603060100000000" pitchFamily="34" charset="0"/>
                  <a:ea typeface="Tuffy" panose="020B0603060100000000" pitchFamily="34" charset="0"/>
                </a:rPr>
              </a:br>
              <a:r>
                <a:rPr lang="en-GB" dirty="0">
                  <a:solidFill>
                    <a:schemeClr val="bg1"/>
                  </a:solidFill>
                  <a:latin typeface="Tuffy" panose="020B0603060100000000" pitchFamily="34" charset="0"/>
                  <a:ea typeface="Tuffy" panose="020B0603060100000000" pitchFamily="34" charset="0"/>
                </a:rPr>
                <a:t>know before?</a:t>
              </a:r>
            </a:p>
          </p:txBody>
        </p:sp>
      </p:gr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290610" y="2280035"/>
            <a:ext cx="3406636" cy="4129475"/>
          </a:xfrm>
          <a:prstGeom prst="rect">
            <a:avLst/>
          </a:prstGeom>
        </p:spPr>
      </p:pic>
    </p:spTree>
    <p:extLst>
      <p:ext uri="{BB962C8B-B14F-4D97-AF65-F5344CB8AC3E}">
        <p14:creationId xmlns:p14="http://schemas.microsoft.com/office/powerpoint/2010/main" val="10057561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3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1981199"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Reading Every Day</a:t>
            </a:r>
          </a:p>
        </p:txBody>
      </p:sp>
      <p:sp>
        <p:nvSpPr>
          <p:cNvPr id="8" name="Content Placeholder 6"/>
          <p:cNvSpPr txBox="1">
            <a:spLocks/>
          </p:cNvSpPr>
          <p:nvPr/>
        </p:nvSpPr>
        <p:spPr>
          <a:xfrm>
            <a:off x="1981199" y="1473202"/>
            <a:ext cx="8220075"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Tuffy" panose="020B0603060100000000" pitchFamily="34" charset="0"/>
                <a:ea typeface="Tuffy" panose="020B0603060100000000" pitchFamily="34" charset="0"/>
              </a:rPr>
              <a:t>Reading </a:t>
            </a:r>
            <a:r>
              <a:rPr lang="en-GB" sz="2000" b="1" dirty="0">
                <a:solidFill>
                  <a:srgbClr val="F08115"/>
                </a:solidFill>
                <a:latin typeface="Tuffy" panose="020B0603060100000000" pitchFamily="34" charset="0"/>
                <a:ea typeface="Tuffy" panose="020B0603060100000000" pitchFamily="34" charset="0"/>
              </a:rPr>
              <a:t>to</a:t>
            </a:r>
            <a:r>
              <a:rPr lang="en-GB" sz="2000" dirty="0">
                <a:latin typeface="Tuffy" panose="020B0603060100000000" pitchFamily="34" charset="0"/>
                <a:ea typeface="Tuffy" panose="020B0603060100000000" pitchFamily="34" charset="0"/>
              </a:rPr>
              <a:t> your child every day is just as important as hearing your child read to you.</a:t>
            </a:r>
          </a:p>
        </p:txBody>
      </p:sp>
      <p:grpSp>
        <p:nvGrpSpPr>
          <p:cNvPr id="4" name="Group 3"/>
          <p:cNvGrpSpPr/>
          <p:nvPr/>
        </p:nvGrpSpPr>
        <p:grpSpPr>
          <a:xfrm>
            <a:off x="6470824" y="2031589"/>
            <a:ext cx="3589600" cy="4247291"/>
            <a:chOff x="4946824" y="2031588"/>
            <a:chExt cx="3589600" cy="4247291"/>
          </a:xfrm>
        </p:grpSpPr>
        <p:sp>
          <p:nvSpPr>
            <p:cNvPr id="3" name="Oval 2"/>
            <p:cNvSpPr/>
            <p:nvPr/>
          </p:nvSpPr>
          <p:spPr>
            <a:xfrm>
              <a:off x="5387610" y="3130065"/>
              <a:ext cx="3148814" cy="3148814"/>
            </a:xfrm>
            <a:prstGeom prst="ellipse">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uffy" panose="020B0603060100000000" pitchFamily="34" charset="0"/>
                <a:ea typeface="Tuffy" panose="020B0603060100000000" pitchFamily="34" charset="0"/>
              </a:endParaRPr>
            </a:p>
          </p:txBody>
        </p:sp>
        <p:grpSp>
          <p:nvGrpSpPr>
            <p:cNvPr id="9" name="Group 8"/>
            <p:cNvGrpSpPr/>
            <p:nvPr/>
          </p:nvGrpSpPr>
          <p:grpSpPr>
            <a:xfrm>
              <a:off x="4946824" y="2031588"/>
              <a:ext cx="3404697" cy="4067746"/>
              <a:chOff x="6209212" y="1093307"/>
              <a:chExt cx="1950720" cy="2330614"/>
            </a:xfrm>
          </p:grpSpPr>
          <p:sp>
            <p:nvSpPr>
              <p:cNvPr id="10" name="Oval 9"/>
              <p:cNvSpPr/>
              <p:nvPr/>
            </p:nvSpPr>
            <p:spPr>
              <a:xfrm>
                <a:off x="6209212" y="1473201"/>
                <a:ext cx="1950720" cy="1950720"/>
              </a:xfrm>
              <a:prstGeom prst="ellipse">
                <a:avLst/>
              </a:prstGeom>
              <a:blipFill>
                <a:blip r:embed="rId2" cstate="print">
                  <a:extLst>
                    <a:ext uri="{28A0092B-C50C-407E-A947-70E740481C1C}">
                      <a14:useLocalDpi xmlns:a14="http://schemas.microsoft.com/office/drawing/2010/main" val="0"/>
                    </a:ext>
                  </a:extLst>
                </a:blip>
                <a:stretch>
                  <a:fillRect/>
                </a:stretch>
              </a:blipFill>
              <a:ln w="38100">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sp>
            <p:nvSpPr>
              <p:cNvPr id="13" name="Oval 12"/>
              <p:cNvSpPr/>
              <p:nvPr/>
            </p:nvSpPr>
            <p:spPr>
              <a:xfrm>
                <a:off x="6461760" y="2865120"/>
                <a:ext cx="1454331" cy="313509"/>
              </a:xfrm>
              <a:prstGeom prst="ellipse">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uffy" panose="020B0603060100000000" pitchFamily="34" charset="0"/>
                  <a:ea typeface="Tuffy" panose="020B0603060100000000" pitchFamily="3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1760" y="1093307"/>
                <a:ext cx="1506582" cy="2019686"/>
              </a:xfrm>
              <a:prstGeom prst="rect">
                <a:avLst/>
              </a:prstGeom>
            </p:spPr>
          </p:pic>
        </p:grpSp>
      </p:grpSp>
      <p:sp>
        <p:nvSpPr>
          <p:cNvPr id="22" name="Rectangle 21"/>
          <p:cNvSpPr/>
          <p:nvPr/>
        </p:nvSpPr>
        <p:spPr>
          <a:xfrm>
            <a:off x="1959433" y="2353801"/>
            <a:ext cx="4572355" cy="1326105"/>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44000"/>
            <a:r>
              <a:rPr lang="en-GB" dirty="0">
                <a:latin typeface="Tuffy" panose="020B0603060100000000" pitchFamily="34" charset="0"/>
                <a:ea typeface="Tuffy" panose="020B0603060100000000" pitchFamily="34" charset="0"/>
              </a:rPr>
              <a:t>Reading to your child will help your child to develop their understanding of what they hear. It can also inspire them to want to read for themselves.</a:t>
            </a:r>
          </a:p>
        </p:txBody>
      </p:sp>
      <p:sp>
        <p:nvSpPr>
          <p:cNvPr id="23" name="Content Placeholder 6"/>
          <p:cNvSpPr txBox="1">
            <a:spLocks/>
          </p:cNvSpPr>
          <p:nvPr/>
        </p:nvSpPr>
        <p:spPr>
          <a:xfrm>
            <a:off x="1981198" y="3889671"/>
            <a:ext cx="4328548" cy="213923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Tuffy" panose="020B0603060100000000" pitchFamily="34" charset="0"/>
                <a:ea typeface="Tuffy" panose="020B0603060100000000" pitchFamily="34" charset="0"/>
              </a:rPr>
              <a:t>Try to read to your child at a higher level than they can read</a:t>
            </a:r>
            <a:br>
              <a:rPr lang="en-GB" sz="2000" dirty="0">
                <a:latin typeface="Tuffy" panose="020B0603060100000000" pitchFamily="34" charset="0"/>
                <a:ea typeface="Tuffy" panose="020B0603060100000000" pitchFamily="34" charset="0"/>
              </a:rPr>
            </a:br>
            <a:r>
              <a:rPr lang="en-GB" sz="2000" dirty="0">
                <a:latin typeface="Tuffy" panose="020B0603060100000000" pitchFamily="34" charset="0"/>
                <a:ea typeface="Tuffy" panose="020B0603060100000000" pitchFamily="34" charset="0"/>
              </a:rPr>
              <a:t>by themselves.</a:t>
            </a:r>
          </a:p>
          <a:p>
            <a:r>
              <a:rPr lang="en-GB" sz="2000" dirty="0">
                <a:latin typeface="Tuffy" panose="020B0603060100000000" pitchFamily="34" charset="0"/>
                <a:ea typeface="Tuffy" panose="020B0603060100000000" pitchFamily="34" charset="0"/>
              </a:rPr>
              <a:t>Remember to talk about new words you come across together.</a:t>
            </a:r>
            <a:br>
              <a:rPr lang="en-GB" sz="2000" dirty="0">
                <a:latin typeface="Tuffy" panose="020B0603060100000000" pitchFamily="34" charset="0"/>
                <a:ea typeface="Tuffy" panose="020B0603060100000000" pitchFamily="34" charset="0"/>
              </a:rPr>
            </a:br>
            <a:r>
              <a:rPr lang="en-GB" sz="2000" dirty="0">
                <a:latin typeface="Tuffy" panose="020B0603060100000000" pitchFamily="34" charset="0"/>
                <a:ea typeface="Tuffy" panose="020B0603060100000000" pitchFamily="34" charset="0"/>
              </a:rPr>
              <a:t>Why not use a dictionary?</a:t>
            </a:r>
          </a:p>
        </p:txBody>
      </p:sp>
    </p:spTree>
    <p:extLst>
      <p:ext uri="{BB962C8B-B14F-4D97-AF65-F5344CB8AC3E}">
        <p14:creationId xmlns:p14="http://schemas.microsoft.com/office/powerpoint/2010/main" val="318500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30000" decel="7000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2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498670" y="2052350"/>
            <a:ext cx="5431126" cy="2849589"/>
            <a:chOff x="1974670" y="2052349"/>
            <a:chExt cx="5431126" cy="2849589"/>
          </a:xfrm>
        </p:grpSpPr>
        <p:sp>
          <p:nvSpPr>
            <p:cNvPr id="3" name="Rectangle 2"/>
            <p:cNvSpPr/>
            <p:nvPr/>
          </p:nvSpPr>
          <p:spPr>
            <a:xfrm>
              <a:off x="2168166" y="2337847"/>
              <a:ext cx="5237630" cy="2564091"/>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168166" y="2337847"/>
              <a:ext cx="5237630" cy="245097"/>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54827">
              <a:off x="1974670" y="2052349"/>
              <a:ext cx="548143" cy="955737"/>
            </a:xfrm>
            <a:prstGeom prst="rect">
              <a:avLst/>
            </a:prstGeom>
          </p:spPr>
        </p:pic>
      </p:grpSp>
      <p:sp>
        <p:nvSpPr>
          <p:cNvPr id="2" name="Title 2"/>
          <p:cNvSpPr>
            <a:spLocks noGrp="1"/>
          </p:cNvSpPr>
          <p:nvPr>
            <p:ph type="title"/>
          </p:nvPr>
        </p:nvSpPr>
        <p:spPr>
          <a:xfrm>
            <a:off x="1981199"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Reading Game Ideas</a:t>
            </a:r>
          </a:p>
        </p:txBody>
      </p:sp>
      <p:sp>
        <p:nvSpPr>
          <p:cNvPr id="8" name="Content Placeholder 6"/>
          <p:cNvSpPr txBox="1">
            <a:spLocks/>
          </p:cNvSpPr>
          <p:nvPr/>
        </p:nvSpPr>
        <p:spPr>
          <a:xfrm>
            <a:off x="1981199" y="1473202"/>
            <a:ext cx="8220075"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Playing simple reading games will help your child to see the relevance</a:t>
            </a:r>
            <a:br>
              <a:rPr lang="en-GB" sz="2000" dirty="0">
                <a:latin typeface="Tuffy" panose="020B0603060100000000" pitchFamily="34" charset="0"/>
                <a:ea typeface="Tuffy" panose="020B0603060100000000" pitchFamily="34" charset="0"/>
              </a:rPr>
            </a:br>
            <a:r>
              <a:rPr lang="en-GB" sz="2000" dirty="0">
                <a:latin typeface="Tuffy" panose="020B0603060100000000" pitchFamily="34" charset="0"/>
                <a:ea typeface="Tuffy" panose="020B0603060100000000" pitchFamily="34" charset="0"/>
              </a:rPr>
              <a:t>of reading while having fun.</a:t>
            </a:r>
          </a:p>
        </p:txBody>
      </p:sp>
      <p:sp>
        <p:nvSpPr>
          <p:cNvPr id="10" name="Content Placeholder 6"/>
          <p:cNvSpPr txBox="1">
            <a:spLocks/>
          </p:cNvSpPr>
          <p:nvPr/>
        </p:nvSpPr>
        <p:spPr>
          <a:xfrm>
            <a:off x="3772741" y="3065422"/>
            <a:ext cx="2868892" cy="1354038"/>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bg1"/>
                </a:solidFill>
                <a:latin typeface="Tuffy" panose="020B0603060100000000" pitchFamily="34" charset="0"/>
                <a:ea typeface="Tuffy" panose="020B0603060100000000" pitchFamily="34" charset="0"/>
              </a:rPr>
              <a:t>Play board games that include reading. Ask your child to read out the clues.</a:t>
            </a:r>
          </a:p>
        </p:txBody>
      </p:sp>
      <p:grpSp>
        <p:nvGrpSpPr>
          <p:cNvPr id="17" name="Group 16"/>
          <p:cNvGrpSpPr/>
          <p:nvPr/>
        </p:nvGrpSpPr>
        <p:grpSpPr>
          <a:xfrm>
            <a:off x="6707439" y="2811163"/>
            <a:ext cx="2084849" cy="1827491"/>
            <a:chOff x="5183438" y="2811162"/>
            <a:chExt cx="2084849" cy="1827491"/>
          </a:xfrm>
        </p:grpSpPr>
        <p:sp>
          <p:nvSpPr>
            <p:cNvPr id="6" name="Oval 5"/>
            <p:cNvSpPr/>
            <p:nvPr/>
          </p:nvSpPr>
          <p:spPr>
            <a:xfrm>
              <a:off x="5299173" y="2811162"/>
              <a:ext cx="1827491" cy="1827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3438" y="2898536"/>
              <a:ext cx="2084849" cy="1442711"/>
            </a:xfrm>
            <a:prstGeom prst="rect">
              <a:avLst/>
            </a:prstGeom>
          </p:spPr>
        </p:pic>
      </p:grpSp>
    </p:spTree>
    <p:extLst>
      <p:ext uri="{BB962C8B-B14F-4D97-AF65-F5344CB8AC3E}">
        <p14:creationId xmlns:p14="http://schemas.microsoft.com/office/powerpoint/2010/main" val="34832968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300"/>
                                        <p:tgtEl>
                                          <p:spTgt spid="16"/>
                                        </p:tgtEl>
                                      </p:cBhvr>
                                    </p:animEffect>
                                  </p:childTnLst>
                                </p:cTn>
                              </p:par>
                            </p:childTnLst>
                          </p:cTn>
                        </p:par>
                        <p:par>
                          <p:cTn id="13" fill="hold">
                            <p:stCondLst>
                              <p:cond delay="3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3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1981199"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Reading Game Ideas</a:t>
            </a:r>
          </a:p>
        </p:txBody>
      </p:sp>
      <p:sp>
        <p:nvSpPr>
          <p:cNvPr id="8" name="Content Placeholder 6"/>
          <p:cNvSpPr txBox="1">
            <a:spLocks/>
          </p:cNvSpPr>
          <p:nvPr/>
        </p:nvSpPr>
        <p:spPr>
          <a:xfrm>
            <a:off x="1981199" y="1473202"/>
            <a:ext cx="8220075"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Playing simple reading games will help your child to see the relevance</a:t>
            </a:r>
            <a:br>
              <a:rPr lang="en-GB" sz="2000" dirty="0">
                <a:latin typeface="Tuffy" panose="020B0603060100000000" pitchFamily="34" charset="0"/>
                <a:ea typeface="Tuffy" panose="020B0603060100000000" pitchFamily="34" charset="0"/>
              </a:rPr>
            </a:br>
            <a:r>
              <a:rPr lang="en-GB" sz="2000" dirty="0">
                <a:latin typeface="Tuffy" panose="020B0603060100000000" pitchFamily="34" charset="0"/>
                <a:ea typeface="Tuffy" panose="020B0603060100000000" pitchFamily="34" charset="0"/>
              </a:rPr>
              <a:t>of reading while having fun.</a:t>
            </a:r>
          </a:p>
        </p:txBody>
      </p:sp>
      <p:grpSp>
        <p:nvGrpSpPr>
          <p:cNvPr id="5" name="Group 4"/>
          <p:cNvGrpSpPr/>
          <p:nvPr/>
        </p:nvGrpSpPr>
        <p:grpSpPr>
          <a:xfrm>
            <a:off x="3498670" y="2052350"/>
            <a:ext cx="5431126" cy="2849589"/>
            <a:chOff x="1974670" y="2052349"/>
            <a:chExt cx="5431126" cy="2849589"/>
          </a:xfrm>
        </p:grpSpPr>
        <p:sp>
          <p:nvSpPr>
            <p:cNvPr id="6" name="Rectangle 5"/>
            <p:cNvSpPr/>
            <p:nvPr/>
          </p:nvSpPr>
          <p:spPr>
            <a:xfrm>
              <a:off x="2168166" y="2337847"/>
              <a:ext cx="5237630" cy="2564091"/>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168166" y="2337847"/>
              <a:ext cx="5237630" cy="245097"/>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54827">
              <a:off x="1974670" y="2052349"/>
              <a:ext cx="548143" cy="955737"/>
            </a:xfrm>
            <a:prstGeom prst="rect">
              <a:avLst/>
            </a:prstGeom>
          </p:spPr>
        </p:pic>
      </p:grpSp>
      <p:sp>
        <p:nvSpPr>
          <p:cNvPr id="10" name="Content Placeholder 6"/>
          <p:cNvSpPr txBox="1">
            <a:spLocks/>
          </p:cNvSpPr>
          <p:nvPr/>
        </p:nvSpPr>
        <p:spPr>
          <a:xfrm>
            <a:off x="3772741" y="3065422"/>
            <a:ext cx="2868892" cy="1354038"/>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bg1"/>
                </a:solidFill>
                <a:latin typeface="Tuffy" panose="020B0603060100000000" pitchFamily="34" charset="0"/>
                <a:ea typeface="Tuffy" panose="020B0603060100000000" pitchFamily="34" charset="0"/>
              </a:rPr>
              <a:t>Ask your child to read menus, notices or posters when you are out and about.</a:t>
            </a:r>
          </a:p>
        </p:txBody>
      </p:sp>
      <p:sp>
        <p:nvSpPr>
          <p:cNvPr id="12" name="Oval 11"/>
          <p:cNvSpPr/>
          <p:nvPr/>
        </p:nvSpPr>
        <p:spPr>
          <a:xfrm>
            <a:off x="6823174" y="2811163"/>
            <a:ext cx="1827491" cy="1827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1709">
            <a:off x="7193606" y="2950706"/>
            <a:ext cx="1086625" cy="1548400"/>
          </a:xfrm>
          <a:prstGeom prst="rect">
            <a:avLst/>
          </a:prstGeom>
        </p:spPr>
      </p:pic>
    </p:spTree>
    <p:extLst>
      <p:ext uri="{BB962C8B-B14F-4D97-AF65-F5344CB8AC3E}">
        <p14:creationId xmlns:p14="http://schemas.microsoft.com/office/powerpoint/2010/main" val="2492217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1981199"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Reading Game Ideas</a:t>
            </a:r>
          </a:p>
        </p:txBody>
      </p:sp>
      <p:sp>
        <p:nvSpPr>
          <p:cNvPr id="8" name="Content Placeholder 6"/>
          <p:cNvSpPr txBox="1">
            <a:spLocks/>
          </p:cNvSpPr>
          <p:nvPr/>
        </p:nvSpPr>
        <p:spPr>
          <a:xfrm>
            <a:off x="1981199" y="1473202"/>
            <a:ext cx="8220075"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Playing simple reading games will help your child to see the relevance </a:t>
            </a:r>
            <a:br>
              <a:rPr lang="en-GB" sz="2000" dirty="0">
                <a:latin typeface="Tuffy" panose="020B0603060100000000" pitchFamily="34" charset="0"/>
                <a:ea typeface="Tuffy" panose="020B0603060100000000" pitchFamily="34" charset="0"/>
              </a:rPr>
            </a:br>
            <a:r>
              <a:rPr lang="en-GB" sz="2000" dirty="0">
                <a:latin typeface="Tuffy" panose="020B0603060100000000" pitchFamily="34" charset="0"/>
                <a:ea typeface="Tuffy" panose="020B0603060100000000" pitchFamily="34" charset="0"/>
              </a:rPr>
              <a:t>of reading while having fun.</a:t>
            </a:r>
          </a:p>
        </p:txBody>
      </p:sp>
      <p:grpSp>
        <p:nvGrpSpPr>
          <p:cNvPr id="5" name="Group 4"/>
          <p:cNvGrpSpPr/>
          <p:nvPr/>
        </p:nvGrpSpPr>
        <p:grpSpPr>
          <a:xfrm>
            <a:off x="3498670" y="2052350"/>
            <a:ext cx="5431126" cy="2849589"/>
            <a:chOff x="1974670" y="2052349"/>
            <a:chExt cx="5431126" cy="2849589"/>
          </a:xfrm>
        </p:grpSpPr>
        <p:sp>
          <p:nvSpPr>
            <p:cNvPr id="6" name="Rectangle 5"/>
            <p:cNvSpPr/>
            <p:nvPr/>
          </p:nvSpPr>
          <p:spPr>
            <a:xfrm>
              <a:off x="2168166" y="2337847"/>
              <a:ext cx="5237630" cy="2564091"/>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168166" y="2337847"/>
              <a:ext cx="5237630" cy="245097"/>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54827">
              <a:off x="1974670" y="2052349"/>
              <a:ext cx="548143" cy="955737"/>
            </a:xfrm>
            <a:prstGeom prst="rect">
              <a:avLst/>
            </a:prstGeom>
          </p:spPr>
        </p:pic>
      </p:grpSp>
      <p:sp>
        <p:nvSpPr>
          <p:cNvPr id="10" name="Content Placeholder 6"/>
          <p:cNvSpPr txBox="1">
            <a:spLocks/>
          </p:cNvSpPr>
          <p:nvPr/>
        </p:nvSpPr>
        <p:spPr>
          <a:xfrm>
            <a:off x="3815360" y="3065422"/>
            <a:ext cx="2868892" cy="1354038"/>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bg1"/>
                </a:solidFill>
                <a:latin typeface="Tuffy" panose="020B0603060100000000" pitchFamily="34" charset="0"/>
                <a:ea typeface="Tuffy" panose="020B0603060100000000" pitchFamily="34" charset="0"/>
              </a:rPr>
              <a:t>Hide notes with words or sentences on around the house.</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Encourage your child to hunt for them and to read the notes that they find.</a:t>
            </a:r>
          </a:p>
        </p:txBody>
      </p:sp>
      <p:grpSp>
        <p:nvGrpSpPr>
          <p:cNvPr id="16" name="Group 15"/>
          <p:cNvGrpSpPr/>
          <p:nvPr/>
        </p:nvGrpSpPr>
        <p:grpSpPr>
          <a:xfrm>
            <a:off x="6310981" y="2507571"/>
            <a:ext cx="2959094" cy="2244407"/>
            <a:chOff x="4786981" y="2507570"/>
            <a:chExt cx="2959094" cy="2244407"/>
          </a:xfrm>
        </p:grpSpPr>
        <p:sp>
          <p:nvSpPr>
            <p:cNvPr id="11" name="Oval 10"/>
            <p:cNvSpPr/>
            <p:nvPr/>
          </p:nvSpPr>
          <p:spPr>
            <a:xfrm>
              <a:off x="5299173" y="2811162"/>
              <a:ext cx="1827491" cy="1827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8166" y="2507570"/>
              <a:ext cx="2007909" cy="1419824"/>
            </a:xfrm>
            <a:prstGeom prst="rect">
              <a:avLst/>
            </a:prstGeom>
          </p:spPr>
        </p:pic>
        <p:sp>
          <p:nvSpPr>
            <p:cNvPr id="14" name="Content Placeholder 6"/>
            <p:cNvSpPr txBox="1">
              <a:spLocks/>
            </p:cNvSpPr>
            <p:nvPr/>
          </p:nvSpPr>
          <p:spPr>
            <a:xfrm rot="21164438">
              <a:off x="6111108" y="2526321"/>
              <a:ext cx="1321680" cy="1354038"/>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solidFill>
                    <a:schemeClr val="tx1"/>
                  </a:solidFill>
                  <a:latin typeface="Tuffy" panose="020B0603060100000000" pitchFamily="34" charset="0"/>
                  <a:ea typeface="Tuffy" panose="020B0603060100000000" pitchFamily="34" charset="0"/>
                </a:rPr>
                <a:t>What was the best thing about school today?</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786981" y="3332153"/>
              <a:ext cx="2072710" cy="1419824"/>
            </a:xfrm>
            <a:prstGeom prst="rect">
              <a:avLst/>
            </a:prstGeom>
          </p:spPr>
        </p:pic>
        <p:sp>
          <p:nvSpPr>
            <p:cNvPr id="15" name="Content Placeholder 6"/>
            <p:cNvSpPr txBox="1">
              <a:spLocks/>
            </p:cNvSpPr>
            <p:nvPr/>
          </p:nvSpPr>
          <p:spPr>
            <a:xfrm rot="361538">
              <a:off x="5382850" y="3350628"/>
              <a:ext cx="1321680" cy="1354038"/>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solidFill>
                    <a:schemeClr val="tx1"/>
                  </a:solidFill>
                  <a:latin typeface="Tuffy" panose="020B0603060100000000" pitchFamily="34" charset="0"/>
                  <a:ea typeface="Tuffy" panose="020B0603060100000000" pitchFamily="34" charset="0"/>
                </a:rPr>
                <a:t>I love playing games.</a:t>
              </a:r>
            </a:p>
          </p:txBody>
        </p:sp>
      </p:grpSp>
    </p:spTree>
    <p:extLst>
      <p:ext uri="{BB962C8B-B14F-4D97-AF65-F5344CB8AC3E}">
        <p14:creationId xmlns:p14="http://schemas.microsoft.com/office/powerpoint/2010/main" val="36209611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u="sng" dirty="0" smtClean="0"/>
              <a:t>Stage by Stage Reading </a:t>
            </a:r>
            <a:r>
              <a:rPr lang="en-GB" b="1" u="sng" dirty="0"/>
              <a:t>D</a:t>
            </a:r>
            <a:r>
              <a:rPr lang="en-GB" b="1" u="sng" dirty="0" smtClean="0"/>
              <a:t>escriptors </a:t>
            </a:r>
            <a:endParaRPr lang="en-GB" b="1" u="sng" dirty="0"/>
          </a:p>
        </p:txBody>
      </p:sp>
      <p:sp>
        <p:nvSpPr>
          <p:cNvPr id="4" name="Content Placeholder 3"/>
          <p:cNvSpPr>
            <a:spLocks noGrp="1"/>
          </p:cNvSpPr>
          <p:nvPr>
            <p:ph idx="1"/>
          </p:nvPr>
        </p:nvSpPr>
        <p:spPr/>
        <p:txBody>
          <a:bodyPr>
            <a:normAutofit fontScale="92500" lnSpcReduction="10000"/>
          </a:bodyPr>
          <a:lstStyle/>
          <a:p>
            <a:r>
              <a:rPr lang="en-GB" dirty="0" smtClean="0"/>
              <a:t>Stage 1 (no words) - </a:t>
            </a:r>
            <a:r>
              <a:rPr lang="en-GB" dirty="0"/>
              <a:t>Child handles book </a:t>
            </a:r>
            <a:r>
              <a:rPr lang="en-GB" dirty="0" smtClean="0"/>
              <a:t>carefully, holds </a:t>
            </a:r>
            <a:r>
              <a:rPr lang="en-GB" dirty="0"/>
              <a:t>the book the correct way up and is able to turn the </a:t>
            </a:r>
            <a:r>
              <a:rPr lang="en-GB" dirty="0" smtClean="0"/>
              <a:t>pages. Child </a:t>
            </a:r>
            <a:r>
              <a:rPr lang="en-GB" dirty="0"/>
              <a:t>shows interest in the illustrations, recognises familiar characters and is able to tell a simple story</a:t>
            </a:r>
            <a:r>
              <a:rPr lang="en-GB" dirty="0" smtClean="0"/>
              <a:t>.</a:t>
            </a:r>
          </a:p>
          <a:p>
            <a:r>
              <a:rPr lang="en-GB" dirty="0" smtClean="0"/>
              <a:t>Stage 1 (with words) - Child </a:t>
            </a:r>
            <a:r>
              <a:rPr lang="en-GB" dirty="0"/>
              <a:t>knows that print carries meaning and that in English we read from left to right and from top to bottom of the </a:t>
            </a:r>
            <a:r>
              <a:rPr lang="en-GB" dirty="0" smtClean="0"/>
              <a:t>page. Child </a:t>
            </a:r>
            <a:r>
              <a:rPr lang="en-GB" dirty="0"/>
              <a:t>recognises names of familiar characters in the </a:t>
            </a:r>
            <a:r>
              <a:rPr lang="en-GB" dirty="0" smtClean="0"/>
              <a:t>text. Child </a:t>
            </a:r>
            <a:r>
              <a:rPr lang="en-GB" dirty="0"/>
              <a:t>is beginning to use phase 2 sounds and recognise very simple </a:t>
            </a:r>
            <a:r>
              <a:rPr lang="en-GB" dirty="0" smtClean="0"/>
              <a:t>HFWs. Child </a:t>
            </a:r>
            <a:r>
              <a:rPr lang="en-GB" dirty="0"/>
              <a:t>is able to describe main story in simple language</a:t>
            </a:r>
            <a:r>
              <a:rPr lang="en-GB" dirty="0" smtClean="0"/>
              <a:t>.</a:t>
            </a:r>
          </a:p>
          <a:p>
            <a:r>
              <a:rPr lang="en-GB" dirty="0" smtClean="0"/>
              <a:t>Stage 1+ - As stage </a:t>
            </a:r>
            <a:r>
              <a:rPr lang="en-GB" dirty="0"/>
              <a:t>1 with words plus able to read set 1 HFW. Child is exposed to the idea of pausing at a full stop in the sentence. Child can answer simple what and who questions and shows increasing recall when reading.</a:t>
            </a:r>
          </a:p>
          <a:p>
            <a:endParaRPr lang="en-GB" dirty="0"/>
          </a:p>
        </p:txBody>
      </p:sp>
    </p:spTree>
    <p:extLst>
      <p:ext uri="{BB962C8B-B14F-4D97-AF65-F5344CB8AC3E}">
        <p14:creationId xmlns:p14="http://schemas.microsoft.com/office/powerpoint/2010/main" val="5690520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199" y="478895"/>
            <a:ext cx="8220075" cy="994306"/>
          </a:xfrm>
        </p:spPr>
        <p:txBody>
          <a:bodyPr/>
          <a:lstStyle/>
          <a:p>
            <a:r>
              <a:rPr lang="en-GB" dirty="0">
                <a:solidFill>
                  <a:srgbClr val="18A0DB"/>
                </a:solidFill>
                <a:latin typeface="Tuffy" panose="020B0603060100000000" pitchFamily="34" charset="0"/>
                <a:ea typeface="Tuffy" panose="020B0603060100000000" pitchFamily="34" charset="0"/>
              </a:rPr>
              <a:t>Sound Mats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4173" y="1342476"/>
            <a:ext cx="3294124" cy="232879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8244" y="3795073"/>
            <a:ext cx="3294124" cy="232879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9706" y="3795073"/>
            <a:ext cx="3294124" cy="2328799"/>
          </a:xfrm>
          <a:prstGeom prst="rect">
            <a:avLst/>
          </a:prstGeom>
        </p:spPr>
      </p:pic>
    </p:spTree>
    <p:extLst>
      <p:ext uri="{BB962C8B-B14F-4D97-AF65-F5344CB8AC3E}">
        <p14:creationId xmlns:p14="http://schemas.microsoft.com/office/powerpoint/2010/main" val="9687140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5669"/>
            <a:ext cx="10515600" cy="5751294"/>
          </a:xfrm>
        </p:spPr>
        <p:txBody>
          <a:bodyPr/>
          <a:lstStyle/>
          <a:p>
            <a:r>
              <a:rPr lang="en-GB" dirty="0" smtClean="0"/>
              <a:t>Stage 2 - Child </a:t>
            </a:r>
            <a:r>
              <a:rPr lang="en-GB" dirty="0"/>
              <a:t>is beginning to use some phase 3 sounds, makes some attempts at segmenting and blending and is able to point to the words they are </a:t>
            </a:r>
            <a:r>
              <a:rPr lang="en-GB" dirty="0" smtClean="0"/>
              <a:t>reading. Child </a:t>
            </a:r>
            <a:r>
              <a:rPr lang="en-GB" dirty="0"/>
              <a:t>is starting to read a few words by sight. They are able to answer simple questions about the book they have read and can anticipate key events in the story.</a:t>
            </a:r>
            <a:endParaRPr lang="en-GB" dirty="0" smtClean="0"/>
          </a:p>
          <a:p>
            <a:r>
              <a:rPr lang="en-GB" dirty="0" smtClean="0"/>
              <a:t>Stage 3 - The </a:t>
            </a:r>
            <a:r>
              <a:rPr lang="en-GB" dirty="0"/>
              <a:t>child is no longer sounding out every word aloud as they read and can decode and/or sound out regular and irregular words. They can read and understand longer sentences and are able to answer simple thinking questions.</a:t>
            </a:r>
            <a:endParaRPr lang="en-GB" dirty="0" smtClean="0"/>
          </a:p>
          <a:p>
            <a:r>
              <a:rPr lang="en-GB" dirty="0" smtClean="0"/>
              <a:t>Stage 4 - A </a:t>
            </a:r>
            <a:r>
              <a:rPr lang="en-GB" dirty="0"/>
              <a:t>child’s reading begins to flow (less robot voice) and they can pause at full stops. They are able to read many HFWs on sight and decode unfamiliar words. They answer looking and thinking questions about the story and can retell events. They begin to read a wider range of books.</a:t>
            </a:r>
            <a:endParaRPr lang="en-GB" dirty="0" smtClean="0"/>
          </a:p>
          <a:p>
            <a:endParaRPr lang="en-GB" dirty="0"/>
          </a:p>
        </p:txBody>
      </p:sp>
    </p:spTree>
    <p:extLst>
      <p:ext uri="{BB962C8B-B14F-4D97-AF65-F5344CB8AC3E}">
        <p14:creationId xmlns:p14="http://schemas.microsoft.com/office/powerpoint/2010/main" val="2528846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9902"/>
            <a:ext cx="10515600" cy="6132787"/>
          </a:xfrm>
        </p:spPr>
        <p:txBody>
          <a:bodyPr>
            <a:normAutofit lnSpcReduction="10000"/>
          </a:bodyPr>
          <a:lstStyle/>
          <a:p>
            <a:r>
              <a:rPr lang="en-GB" dirty="0" smtClean="0"/>
              <a:t>Stage 5 – </a:t>
            </a:r>
            <a:r>
              <a:rPr lang="en-GB" dirty="0"/>
              <a:t>Child’s voice when reading sounds like wavy water and they use punctuation to inform voice and pace. They can read many HFWs and irregular HFWs on sight. They are able to retell events in more detail and make predictions about events. They read a wider range of books including non-fiction and simple poetry.</a:t>
            </a:r>
            <a:endParaRPr lang="en-GB" dirty="0" smtClean="0"/>
          </a:p>
          <a:p>
            <a:r>
              <a:rPr lang="en-GB" dirty="0" smtClean="0"/>
              <a:t>Stage 6 – </a:t>
            </a:r>
            <a:r>
              <a:rPr lang="en-GB" dirty="0"/>
              <a:t>Pace, flow and intonation are in the main appropriate throughout the story and children are able to adapt to reading a range of texts. The child sees similarities and differences in the stories they read and can link events with personal experiences. Children are able to talk about characters feelings and motivation.</a:t>
            </a:r>
            <a:endParaRPr lang="en-GB" dirty="0" smtClean="0"/>
          </a:p>
          <a:p>
            <a:r>
              <a:rPr lang="en-GB" dirty="0" smtClean="0"/>
              <a:t>Stage 7 – </a:t>
            </a:r>
            <a:r>
              <a:rPr lang="en-GB" dirty="0"/>
              <a:t>Pace, flow and intonation are appropriate and children can change their voice when a character speaks. Children can retell a story in detail, answer look, clue and think questions and make offer their own opinions on a story. They understand the majority of the vocab and can make a good guess about the meaning of new vocab in the context of the story.</a:t>
            </a:r>
            <a:endParaRPr lang="en-GB" dirty="0"/>
          </a:p>
        </p:txBody>
      </p:sp>
    </p:spTree>
    <p:extLst>
      <p:ext uri="{BB962C8B-B14F-4D97-AF65-F5344CB8AC3E}">
        <p14:creationId xmlns:p14="http://schemas.microsoft.com/office/powerpoint/2010/main" val="2980973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9902"/>
            <a:ext cx="10515600" cy="6132787"/>
          </a:xfrm>
        </p:spPr>
        <p:txBody>
          <a:bodyPr>
            <a:normAutofit/>
          </a:bodyPr>
          <a:lstStyle/>
          <a:p>
            <a:r>
              <a:rPr lang="en-GB" dirty="0" smtClean="0"/>
              <a:t>Stage 8 – </a:t>
            </a:r>
            <a:r>
              <a:rPr lang="en-GB" dirty="0"/>
              <a:t>Children’s reading is mainly fluent and accurate at a steady pace/flow. They are able to swiftly, mentally decode HFWs and use phonic skills to work out unfamiliar words. Children are able to retell in great detail and discuss favourite words and phrases. They are able to link events in a story with their own experiences and read beyond O.R.T.</a:t>
            </a:r>
            <a:endParaRPr lang="en-GB" dirty="0" smtClean="0"/>
          </a:p>
          <a:p>
            <a:r>
              <a:rPr lang="en-GB" dirty="0" smtClean="0"/>
              <a:t>Stage 9 – </a:t>
            </a:r>
            <a:r>
              <a:rPr lang="en-GB" dirty="0"/>
              <a:t>As above plus children can make and discuss their own choices about reading materials. They consistently use appropriate expression. They are able to answer some inference questions. They can discuss the sequence of events and retell stories with great accuracy/detail. </a:t>
            </a:r>
            <a:endParaRPr lang="en-GB" dirty="0" smtClean="0"/>
          </a:p>
          <a:p>
            <a:r>
              <a:rPr lang="en-GB" dirty="0" smtClean="0"/>
              <a:t>Stage 10 – </a:t>
            </a:r>
            <a:r>
              <a:rPr lang="en-GB" dirty="0"/>
              <a:t>As above plus children can link reading to their own experiences with clarity. They can make a sensible choice of reading matter, locate information in a text and use it to answer questions. </a:t>
            </a:r>
            <a:endParaRPr lang="en-GB" dirty="0" smtClean="0"/>
          </a:p>
        </p:txBody>
      </p:sp>
    </p:spTree>
    <p:extLst>
      <p:ext uri="{BB962C8B-B14F-4D97-AF65-F5344CB8AC3E}">
        <p14:creationId xmlns:p14="http://schemas.microsoft.com/office/powerpoint/2010/main" val="3773147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 b="34724"/>
          <a:stretch/>
        </p:blipFill>
        <p:spPr>
          <a:xfrm>
            <a:off x="2090555" y="1412528"/>
            <a:ext cx="1837280" cy="1499670"/>
          </a:xfrm>
          <a:prstGeom prst="rect">
            <a:avLst/>
          </a:prstGeom>
        </p:spPr>
      </p:pic>
      <p:sp>
        <p:nvSpPr>
          <p:cNvPr id="17" name="Rounded Rectangle 16"/>
          <p:cNvSpPr/>
          <p:nvPr/>
        </p:nvSpPr>
        <p:spPr bwMode="auto">
          <a:xfrm>
            <a:off x="1981199" y="2854980"/>
            <a:ext cx="8220075" cy="993775"/>
          </a:xfrm>
          <a:prstGeom prst="roundRect">
            <a:avLst>
              <a:gd name="adj" fmla="val 12135"/>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 name="Title 2"/>
          <p:cNvSpPr>
            <a:spLocks noGrp="1"/>
          </p:cNvSpPr>
          <p:nvPr>
            <p:ph type="title" idx="4294967295"/>
          </p:nvPr>
        </p:nvSpPr>
        <p:spPr>
          <a:xfrm>
            <a:off x="1967061" y="2854980"/>
            <a:ext cx="8220075" cy="993775"/>
          </a:xfrm>
        </p:spPr>
        <p:txBody>
          <a:bodyPr>
            <a:normAutofit/>
          </a:bodyPr>
          <a:lstStyle/>
          <a:p>
            <a:pPr algn="ctr"/>
            <a:r>
              <a:rPr lang="en-GB" dirty="0">
                <a:solidFill>
                  <a:srgbClr val="FAB001"/>
                </a:solidFill>
                <a:latin typeface="Tuffy" panose="020B0603060100000000" pitchFamily="34" charset="0"/>
                <a:ea typeface="Tuffy" panose="020B0603060100000000" pitchFamily="34" charset="0"/>
              </a:rPr>
              <a:t>Have you got any questions?</a:t>
            </a:r>
          </a:p>
        </p:txBody>
      </p:sp>
    </p:spTree>
    <p:extLst>
      <p:ext uri="{BB962C8B-B14F-4D97-AF65-F5344CB8AC3E}">
        <p14:creationId xmlns:p14="http://schemas.microsoft.com/office/powerpoint/2010/main" val="22770688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1924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7693745" y="1602557"/>
            <a:ext cx="2267246" cy="4487159"/>
            <a:chOff x="6169745" y="1602556"/>
            <a:chExt cx="2267246" cy="4487159"/>
          </a:xfrm>
        </p:grpSpPr>
        <p:sp>
          <p:nvSpPr>
            <p:cNvPr id="17" name="Rectangle 16"/>
            <p:cNvSpPr/>
            <p:nvPr/>
          </p:nvSpPr>
          <p:spPr>
            <a:xfrm>
              <a:off x="6169745" y="1602556"/>
              <a:ext cx="2267246" cy="4487159"/>
            </a:xfrm>
            <a:prstGeom prst="rect">
              <a:avLst/>
            </a:prstGeom>
            <a:solidFill>
              <a:srgbClr val="F0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6169745" y="1602556"/>
              <a:ext cx="2267246" cy="24509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p:nvSpPr>
          <p:spPr>
            <a:xfrm>
              <a:off x="6546539" y="4375108"/>
              <a:ext cx="1608440" cy="1608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itle 2"/>
          <p:cNvSpPr>
            <a:spLocks noGrp="1"/>
          </p:cNvSpPr>
          <p:nvPr>
            <p:ph type="title"/>
          </p:nvPr>
        </p:nvSpPr>
        <p:spPr>
          <a:xfrm>
            <a:off x="1981199" y="478895"/>
            <a:ext cx="8220075" cy="994306"/>
          </a:xfrm>
        </p:spPr>
        <p:txBody>
          <a:bodyPr/>
          <a:lstStyle/>
          <a:p>
            <a:r>
              <a:rPr lang="en-GB" dirty="0">
                <a:solidFill>
                  <a:srgbClr val="18A0DB"/>
                </a:solidFill>
                <a:latin typeface="Tuffy" panose="020B0603060100000000" pitchFamily="34" charset="0"/>
                <a:ea typeface="Tuffy" panose="020B0603060100000000" pitchFamily="34" charset="0"/>
              </a:rPr>
              <a:t>Tips to Help</a:t>
            </a:r>
          </a:p>
        </p:txBody>
      </p:sp>
      <p:grpSp>
        <p:nvGrpSpPr>
          <p:cNvPr id="8" name="Group 7"/>
          <p:cNvGrpSpPr/>
          <p:nvPr/>
        </p:nvGrpSpPr>
        <p:grpSpPr>
          <a:xfrm>
            <a:off x="2150637" y="1317059"/>
            <a:ext cx="5431126" cy="2283981"/>
            <a:chOff x="1974670" y="2052349"/>
            <a:chExt cx="5431126" cy="2283981"/>
          </a:xfrm>
        </p:grpSpPr>
        <p:sp>
          <p:nvSpPr>
            <p:cNvPr id="12" name="Rectangle 11"/>
            <p:cNvSpPr/>
            <p:nvPr/>
          </p:nvSpPr>
          <p:spPr>
            <a:xfrm>
              <a:off x="2168166" y="2337847"/>
              <a:ext cx="5237630" cy="1998483"/>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2168166" y="2337847"/>
              <a:ext cx="5237630" cy="24509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54827">
              <a:off x="1974670" y="2052349"/>
              <a:ext cx="548143" cy="955737"/>
            </a:xfrm>
            <a:prstGeom prst="rect">
              <a:avLst/>
            </a:prstGeom>
          </p:spPr>
        </p:pic>
      </p:grpSp>
      <p:sp>
        <p:nvSpPr>
          <p:cNvPr id="15" name="Content Placeholder 6"/>
          <p:cNvSpPr txBox="1">
            <a:spLocks/>
          </p:cNvSpPr>
          <p:nvPr/>
        </p:nvSpPr>
        <p:spPr>
          <a:xfrm>
            <a:off x="2528855" y="1940607"/>
            <a:ext cx="4341045" cy="1567479"/>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bg1"/>
                </a:solidFill>
                <a:latin typeface="Tuffy" panose="020B0603060100000000" pitchFamily="34" charset="0"/>
                <a:ea typeface="Tuffy" panose="020B0603060100000000" pitchFamily="34" charset="0"/>
              </a:rPr>
              <a:t>Turn off the TV so that you can listen to and talk to your child. Model correct speech and pronunciation. Ask your child</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lots of questions.</a:t>
            </a:r>
          </a:p>
        </p:txBody>
      </p:sp>
      <p:sp>
        <p:nvSpPr>
          <p:cNvPr id="20" name="Content Placeholder 6"/>
          <p:cNvSpPr txBox="1">
            <a:spLocks/>
          </p:cNvSpPr>
          <p:nvPr/>
        </p:nvSpPr>
        <p:spPr>
          <a:xfrm>
            <a:off x="7693745" y="1847653"/>
            <a:ext cx="2275532" cy="1086712"/>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solidFill>
                  <a:schemeClr val="bg1"/>
                </a:solidFill>
                <a:latin typeface="Tuffy" panose="020B0603060100000000" pitchFamily="34" charset="0"/>
                <a:ea typeface="Tuffy" panose="020B0603060100000000" pitchFamily="34" charset="0"/>
              </a:rPr>
              <a:t>Pretend to be</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a robot.</a:t>
            </a:r>
          </a:p>
        </p:txBody>
      </p:sp>
      <p:grpSp>
        <p:nvGrpSpPr>
          <p:cNvPr id="24" name="Group 23"/>
          <p:cNvGrpSpPr/>
          <p:nvPr/>
        </p:nvGrpSpPr>
        <p:grpSpPr>
          <a:xfrm>
            <a:off x="7604050" y="2592122"/>
            <a:ext cx="2275532" cy="1567479"/>
            <a:chOff x="6080050" y="2592121"/>
            <a:chExt cx="2275532" cy="1567479"/>
          </a:xfrm>
        </p:grpSpPr>
        <p:sp>
          <p:nvSpPr>
            <p:cNvPr id="5" name="Rounded Rectangular Callout 4"/>
            <p:cNvSpPr/>
            <p:nvPr/>
          </p:nvSpPr>
          <p:spPr>
            <a:xfrm>
              <a:off x="6242484" y="2867061"/>
              <a:ext cx="2025970" cy="980388"/>
            </a:xfrm>
            <a:prstGeom prst="wedgeRoundRectCallout">
              <a:avLst>
                <a:gd name="adj1" fmla="val -6728"/>
                <a:gd name="adj2" fmla="val 72115"/>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6"/>
            <p:cNvSpPr txBox="1">
              <a:spLocks/>
            </p:cNvSpPr>
            <p:nvPr/>
          </p:nvSpPr>
          <p:spPr>
            <a:xfrm>
              <a:off x="6080050" y="2592121"/>
              <a:ext cx="2275532" cy="1567479"/>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solidFill>
                    <a:schemeClr val="tx1"/>
                  </a:solidFill>
                  <a:latin typeface="Tuffy" panose="020B0603060100000000" pitchFamily="34" charset="0"/>
                  <a:ea typeface="Tuffy" panose="020B0603060100000000" pitchFamily="34" charset="0"/>
                </a:rPr>
                <a:t>“Can you bring me your</a:t>
              </a:r>
              <a:br>
                <a:rPr lang="en-GB" sz="2000" dirty="0">
                  <a:solidFill>
                    <a:schemeClr val="tx1"/>
                  </a:solidFill>
                  <a:latin typeface="Tuffy" panose="020B0603060100000000" pitchFamily="34" charset="0"/>
                  <a:ea typeface="Tuffy" panose="020B0603060100000000" pitchFamily="34" charset="0"/>
                </a:rPr>
              </a:br>
              <a:r>
                <a:rPr lang="en-GB" sz="2000" dirty="0">
                  <a:solidFill>
                    <a:schemeClr val="tx1"/>
                  </a:solidFill>
                  <a:latin typeface="Tuffy" panose="020B0603060100000000" pitchFamily="34" charset="0"/>
                  <a:ea typeface="Tuffy" panose="020B0603060100000000" pitchFamily="34" charset="0"/>
                </a:rPr>
                <a:t>s-o-</a:t>
              </a:r>
              <a:r>
                <a:rPr lang="en-GB" sz="2000" dirty="0" err="1">
                  <a:solidFill>
                    <a:schemeClr val="tx1"/>
                  </a:solidFill>
                  <a:latin typeface="Tuffy" panose="020B0603060100000000" pitchFamily="34" charset="0"/>
                  <a:ea typeface="Tuffy" panose="020B0603060100000000" pitchFamily="34" charset="0"/>
                </a:rPr>
                <a:t>ck</a:t>
              </a:r>
              <a:r>
                <a:rPr lang="en-GB" sz="2000" dirty="0">
                  <a:solidFill>
                    <a:schemeClr val="tx1"/>
                  </a:solidFill>
                  <a:latin typeface="Tuffy" panose="020B0603060100000000" pitchFamily="34" charset="0"/>
                  <a:ea typeface="Tuffy" panose="020B0603060100000000" pitchFamily="34" charset="0"/>
                </a:rPr>
                <a:t>-s?”</a:t>
              </a:r>
            </a:p>
          </p:txBody>
        </p:sp>
      </p:grpSp>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b="42789"/>
          <a:stretch/>
        </p:blipFill>
        <p:spPr>
          <a:xfrm>
            <a:off x="7808030" y="4065334"/>
            <a:ext cx="2133459" cy="2024382"/>
          </a:xfrm>
          <a:prstGeom prst="rect">
            <a:avLst/>
          </a:prstGeom>
        </p:spPr>
      </p:pic>
      <p:grpSp>
        <p:nvGrpSpPr>
          <p:cNvPr id="25" name="Group 24"/>
          <p:cNvGrpSpPr/>
          <p:nvPr/>
        </p:nvGrpSpPr>
        <p:grpSpPr>
          <a:xfrm>
            <a:off x="2344133" y="3707177"/>
            <a:ext cx="5237630" cy="1447700"/>
            <a:chOff x="2168166" y="2337847"/>
            <a:chExt cx="5237630" cy="1214336"/>
          </a:xfrm>
        </p:grpSpPr>
        <p:sp>
          <p:nvSpPr>
            <p:cNvPr id="26" name="Rectangle 25"/>
            <p:cNvSpPr/>
            <p:nvPr/>
          </p:nvSpPr>
          <p:spPr>
            <a:xfrm>
              <a:off x="2168166" y="2337847"/>
              <a:ext cx="5237630" cy="1214336"/>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2168166" y="2337847"/>
              <a:ext cx="5237630" cy="24509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9" name="Content Placeholder 6"/>
          <p:cNvSpPr txBox="1">
            <a:spLocks/>
          </p:cNvSpPr>
          <p:nvPr/>
        </p:nvSpPr>
        <p:spPr>
          <a:xfrm>
            <a:off x="2344134" y="3808904"/>
            <a:ext cx="5259917" cy="1567479"/>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bg1"/>
                </a:solidFill>
                <a:latin typeface="Tuffy" panose="020B0603060100000000" pitchFamily="34" charset="0"/>
                <a:ea typeface="Tuffy" panose="020B0603060100000000" pitchFamily="34" charset="0"/>
              </a:rPr>
              <a:t>Play ‘I Spy’ games.</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Can you find something beginning with…?</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How many… words can you see?</a:t>
            </a:r>
          </a:p>
        </p:txBody>
      </p:sp>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9377" y="4067321"/>
            <a:ext cx="397383" cy="243789"/>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9541" y="4509502"/>
            <a:ext cx="435979" cy="650544"/>
          </a:xfrm>
          <a:prstGeom prst="rect">
            <a:avLst/>
          </a:prstGeom>
        </p:spPr>
      </p:pic>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60277">
            <a:off x="6367432" y="4821977"/>
            <a:ext cx="226604" cy="214040"/>
          </a:xfrm>
          <a:prstGeom prst="rect">
            <a:avLst/>
          </a:prstGeom>
        </p:spPr>
      </p:pic>
      <p:pic>
        <p:nvPicPr>
          <p:cNvPr id="40" name="Picture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96303" y="4065335"/>
            <a:ext cx="500102" cy="378209"/>
          </a:xfrm>
          <a:prstGeom prst="rect">
            <a:avLst/>
          </a:prstGeom>
        </p:spPr>
      </p:pic>
      <p:grpSp>
        <p:nvGrpSpPr>
          <p:cNvPr id="56" name="Group 55"/>
          <p:cNvGrpSpPr/>
          <p:nvPr/>
        </p:nvGrpSpPr>
        <p:grpSpPr>
          <a:xfrm>
            <a:off x="6228876" y="2083323"/>
            <a:ext cx="1282046" cy="1282046"/>
            <a:chOff x="4704876" y="2083323"/>
            <a:chExt cx="1282046" cy="1282046"/>
          </a:xfrm>
        </p:grpSpPr>
        <p:sp>
          <p:nvSpPr>
            <p:cNvPr id="2" name="Oval 1"/>
            <p:cNvSpPr/>
            <p:nvPr/>
          </p:nvSpPr>
          <p:spPr>
            <a:xfrm>
              <a:off x="4704876" y="2083323"/>
              <a:ext cx="1282046" cy="1282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05758" y="2374348"/>
              <a:ext cx="1080281" cy="752872"/>
            </a:xfrm>
            <a:prstGeom prst="rect">
              <a:avLst/>
            </a:prstGeom>
          </p:spPr>
        </p:pic>
      </p:grpSp>
      <p:grpSp>
        <p:nvGrpSpPr>
          <p:cNvPr id="50" name="Group 49"/>
          <p:cNvGrpSpPr/>
          <p:nvPr/>
        </p:nvGrpSpPr>
        <p:grpSpPr>
          <a:xfrm>
            <a:off x="2344133" y="5224892"/>
            <a:ext cx="5237630" cy="864822"/>
            <a:chOff x="2168166" y="2337847"/>
            <a:chExt cx="5237630" cy="725416"/>
          </a:xfrm>
        </p:grpSpPr>
        <p:sp>
          <p:nvSpPr>
            <p:cNvPr id="51" name="Rectangle 50"/>
            <p:cNvSpPr/>
            <p:nvPr/>
          </p:nvSpPr>
          <p:spPr>
            <a:xfrm>
              <a:off x="2168166" y="2337847"/>
              <a:ext cx="5237630" cy="725416"/>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p:cNvSpPr/>
            <p:nvPr/>
          </p:nvSpPr>
          <p:spPr>
            <a:xfrm>
              <a:off x="2168166" y="2337847"/>
              <a:ext cx="5237630" cy="24509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3" name="Content Placeholder 6"/>
          <p:cNvSpPr txBox="1">
            <a:spLocks/>
          </p:cNvSpPr>
          <p:nvPr/>
        </p:nvSpPr>
        <p:spPr>
          <a:xfrm>
            <a:off x="2344134" y="5362742"/>
            <a:ext cx="5259917" cy="830857"/>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spc="-100" dirty="0">
                <a:solidFill>
                  <a:schemeClr val="bg1"/>
                </a:solidFill>
                <a:latin typeface="Tuffy" panose="020B0603060100000000" pitchFamily="34" charset="0"/>
                <a:ea typeface="Tuffy" panose="020B0603060100000000" pitchFamily="34" charset="0"/>
              </a:rPr>
              <a:t>Ask your child to write the weekly shopping list.</a:t>
            </a:r>
          </a:p>
        </p:txBody>
      </p:sp>
    </p:spTree>
    <p:extLst>
      <p:ext uri="{BB962C8B-B14F-4D97-AF65-F5344CB8AC3E}">
        <p14:creationId xmlns:p14="http://schemas.microsoft.com/office/powerpoint/2010/main" val="26122481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300"/>
                                        <p:tgtEl>
                                          <p:spTgt spid="15"/>
                                        </p:tgtEl>
                                      </p:cBhvr>
                                    </p:animEffect>
                                  </p:childTnLst>
                                </p:cTn>
                              </p:par>
                            </p:childTnLst>
                          </p:cTn>
                        </p:par>
                        <p:par>
                          <p:cTn id="12" fill="hold">
                            <p:stCondLst>
                              <p:cond delay="600"/>
                            </p:stCondLst>
                            <p:childTnLst>
                              <p:par>
                                <p:cTn id="13" presetID="10" presetClass="entr" presetSubtype="0"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3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300"/>
                                        <p:tgtEl>
                                          <p:spTgt spid="55"/>
                                        </p:tgtEl>
                                      </p:cBhvr>
                                    </p:animEffect>
                                  </p:childTnLst>
                                </p:cTn>
                              </p:par>
                            </p:childTnLst>
                          </p:cTn>
                        </p:par>
                        <p:par>
                          <p:cTn id="21" fill="hold">
                            <p:stCondLst>
                              <p:cond delay="3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300"/>
                                        <p:tgtEl>
                                          <p:spTgt spid="20"/>
                                        </p:tgtEl>
                                      </p:cBhvr>
                                    </p:animEffect>
                                  </p:childTnLst>
                                </p:cTn>
                              </p:par>
                            </p:childTnLst>
                          </p:cTn>
                        </p:par>
                        <p:par>
                          <p:cTn id="25" fill="hold">
                            <p:stCondLst>
                              <p:cond delay="6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1100"/>
                            </p:stCondLst>
                            <p:childTnLst>
                              <p:par>
                                <p:cTn id="30" presetID="42" presetClass="entr" presetSubtype="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300"/>
                                        <p:tgtEl>
                                          <p:spTgt spid="24"/>
                                        </p:tgtEl>
                                      </p:cBhvr>
                                    </p:animEffect>
                                    <p:anim calcmode="lin" valueType="num">
                                      <p:cBhvr>
                                        <p:cTn id="33" dur="300" fill="hold"/>
                                        <p:tgtEl>
                                          <p:spTgt spid="24"/>
                                        </p:tgtEl>
                                        <p:attrNameLst>
                                          <p:attrName>ppt_x</p:attrName>
                                        </p:attrNameLst>
                                      </p:cBhvr>
                                      <p:tavLst>
                                        <p:tav tm="0">
                                          <p:val>
                                            <p:strVal val="#ppt_x"/>
                                          </p:val>
                                        </p:tav>
                                        <p:tav tm="100000">
                                          <p:val>
                                            <p:strVal val="#ppt_x"/>
                                          </p:val>
                                        </p:tav>
                                      </p:tavLst>
                                    </p:anim>
                                    <p:anim calcmode="lin" valueType="num">
                                      <p:cBhvr>
                                        <p:cTn id="34" dur="3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300"/>
                                        <p:tgtEl>
                                          <p:spTgt spid="25"/>
                                        </p:tgtEl>
                                      </p:cBhvr>
                                    </p:animEffect>
                                  </p:childTnLst>
                                </p:cTn>
                              </p:par>
                            </p:childTnLst>
                          </p:cTn>
                        </p:par>
                        <p:par>
                          <p:cTn id="40" fill="hold">
                            <p:stCondLst>
                              <p:cond delay="3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300"/>
                                        <p:tgtEl>
                                          <p:spTgt spid="29"/>
                                        </p:tgtEl>
                                      </p:cBhvr>
                                    </p:animEffect>
                                  </p:childTnLst>
                                </p:cTn>
                              </p:par>
                            </p:childTnLst>
                          </p:cTn>
                        </p:par>
                        <p:par>
                          <p:cTn id="44" fill="hold">
                            <p:stCondLst>
                              <p:cond delay="600"/>
                            </p:stCondLst>
                            <p:childTnLst>
                              <p:par>
                                <p:cTn id="45" presetID="10" presetClass="entr" presetSubtype="0"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par>
                          <p:cTn id="48" fill="hold">
                            <p:stCondLst>
                              <p:cond delay="1100"/>
                            </p:stCondLst>
                            <p:childTnLst>
                              <p:par>
                                <p:cTn id="49" presetID="10" presetClass="entr" presetSubtype="0"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par>
                          <p:cTn id="52" fill="hold">
                            <p:stCondLst>
                              <p:cond delay="1600"/>
                            </p:stCondLst>
                            <p:childTnLst>
                              <p:par>
                                <p:cTn id="53" presetID="10" presetClass="entr" presetSubtype="0"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par>
                          <p:cTn id="56" fill="hold">
                            <p:stCondLst>
                              <p:cond delay="2100"/>
                            </p:stCondLst>
                            <p:childTnLst>
                              <p:par>
                                <p:cTn id="57" presetID="10" presetClass="entr" presetSubtype="0"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300"/>
                                        <p:tgtEl>
                                          <p:spTgt spid="50"/>
                                        </p:tgtEl>
                                      </p:cBhvr>
                                    </p:animEffect>
                                  </p:childTnLst>
                                </p:cTn>
                              </p:par>
                            </p:childTnLst>
                          </p:cTn>
                        </p:par>
                        <p:par>
                          <p:cTn id="65" fill="hold">
                            <p:stCondLst>
                              <p:cond delay="300"/>
                            </p:stCondLst>
                            <p:childTnLst>
                              <p:par>
                                <p:cTn id="66" presetID="10" presetClass="entr" presetSubtype="0"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3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9"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335847" y="1602557"/>
            <a:ext cx="2267246" cy="4487159"/>
            <a:chOff x="811847" y="1602556"/>
            <a:chExt cx="2267246" cy="4487159"/>
          </a:xfrm>
        </p:grpSpPr>
        <p:grpSp>
          <p:nvGrpSpPr>
            <p:cNvPr id="10" name="Group 9"/>
            <p:cNvGrpSpPr/>
            <p:nvPr/>
          </p:nvGrpSpPr>
          <p:grpSpPr>
            <a:xfrm>
              <a:off x="811847" y="1602556"/>
              <a:ext cx="2267246" cy="4487159"/>
              <a:chOff x="811847" y="1602556"/>
              <a:chExt cx="2267246" cy="4487159"/>
            </a:xfrm>
          </p:grpSpPr>
          <p:sp>
            <p:nvSpPr>
              <p:cNvPr id="42" name="Rectangle 41"/>
              <p:cNvSpPr/>
              <p:nvPr/>
            </p:nvSpPr>
            <p:spPr>
              <a:xfrm>
                <a:off x="811847" y="1602556"/>
                <a:ext cx="2267246" cy="4487159"/>
              </a:xfrm>
              <a:prstGeom prst="rect">
                <a:avLst/>
              </a:prstGeom>
              <a:solidFill>
                <a:srgbClr val="006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p:cNvSpPr/>
              <p:nvPr/>
            </p:nvSpPr>
            <p:spPr>
              <a:xfrm>
                <a:off x="811847" y="1602556"/>
                <a:ext cx="2267246" cy="24509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5" name="Oval 44"/>
            <p:cNvSpPr/>
            <p:nvPr/>
          </p:nvSpPr>
          <p:spPr>
            <a:xfrm>
              <a:off x="1188641" y="4037753"/>
              <a:ext cx="1608440" cy="1608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itle 2"/>
          <p:cNvSpPr>
            <a:spLocks noGrp="1"/>
          </p:cNvSpPr>
          <p:nvPr>
            <p:ph type="title"/>
          </p:nvPr>
        </p:nvSpPr>
        <p:spPr>
          <a:xfrm>
            <a:off x="1981199" y="478895"/>
            <a:ext cx="8220075" cy="994306"/>
          </a:xfrm>
        </p:spPr>
        <p:txBody>
          <a:bodyPr/>
          <a:lstStyle/>
          <a:p>
            <a:r>
              <a:rPr lang="en-GB" dirty="0">
                <a:solidFill>
                  <a:srgbClr val="18A0DB"/>
                </a:solidFill>
                <a:latin typeface="Tuffy" panose="020B0603060100000000" pitchFamily="34" charset="0"/>
                <a:ea typeface="Tuffy" panose="020B0603060100000000" pitchFamily="34" charset="0"/>
              </a:rPr>
              <a:t>Tips to Help</a:t>
            </a:r>
          </a:p>
        </p:txBody>
      </p:sp>
      <p:sp>
        <p:nvSpPr>
          <p:cNvPr id="44" name="Content Placeholder 6"/>
          <p:cNvSpPr txBox="1">
            <a:spLocks/>
          </p:cNvSpPr>
          <p:nvPr/>
        </p:nvSpPr>
        <p:spPr>
          <a:xfrm>
            <a:off x="2335847" y="2026753"/>
            <a:ext cx="2275532" cy="1567479"/>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solidFill>
                  <a:schemeClr val="bg1"/>
                </a:solidFill>
                <a:latin typeface="Tuffy" panose="020B0603060100000000" pitchFamily="34" charset="0"/>
                <a:ea typeface="Tuffy" panose="020B0603060100000000" pitchFamily="34" charset="0"/>
              </a:rPr>
              <a:t>Pour flour, salt, rice or sugar on a baking tray and spell out words together.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794" y="3846136"/>
            <a:ext cx="1567353" cy="2043569"/>
          </a:xfrm>
          <a:prstGeom prst="rect">
            <a:avLst/>
          </a:prstGeom>
        </p:spPr>
      </p:pic>
      <p:grpSp>
        <p:nvGrpSpPr>
          <p:cNvPr id="50" name="Group 49"/>
          <p:cNvGrpSpPr/>
          <p:nvPr/>
        </p:nvGrpSpPr>
        <p:grpSpPr>
          <a:xfrm>
            <a:off x="4796589" y="1602557"/>
            <a:ext cx="5237630" cy="1536571"/>
            <a:chOff x="2168166" y="2337847"/>
            <a:chExt cx="5237630" cy="1536571"/>
          </a:xfrm>
        </p:grpSpPr>
        <p:sp>
          <p:nvSpPr>
            <p:cNvPr id="51" name="Rectangle 50"/>
            <p:cNvSpPr/>
            <p:nvPr/>
          </p:nvSpPr>
          <p:spPr>
            <a:xfrm>
              <a:off x="2168166" y="2337848"/>
              <a:ext cx="5237630" cy="1536570"/>
            </a:xfrm>
            <a:prstGeom prst="rect">
              <a:avLst/>
            </a:prstGeom>
            <a:solidFill>
              <a:srgbClr val="00A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p:cNvSpPr/>
            <p:nvPr/>
          </p:nvSpPr>
          <p:spPr>
            <a:xfrm>
              <a:off x="2168166" y="2337847"/>
              <a:ext cx="5237630" cy="24509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03382">
            <a:off x="2152125" y="1317059"/>
            <a:ext cx="548143" cy="955737"/>
          </a:xfrm>
          <a:prstGeom prst="rect">
            <a:avLst/>
          </a:prstGeom>
        </p:spPr>
      </p:pic>
      <p:sp>
        <p:nvSpPr>
          <p:cNvPr id="55" name="Content Placeholder 6"/>
          <p:cNvSpPr txBox="1">
            <a:spLocks/>
          </p:cNvSpPr>
          <p:nvPr/>
        </p:nvSpPr>
        <p:spPr>
          <a:xfrm>
            <a:off x="4788304" y="1725105"/>
            <a:ext cx="4341045" cy="1567479"/>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bg1"/>
                </a:solidFill>
                <a:latin typeface="Tuffy" panose="020B0603060100000000" pitchFamily="34" charset="0"/>
                <a:ea typeface="Tuffy" panose="020B0603060100000000" pitchFamily="34" charset="0"/>
              </a:rPr>
              <a:t>Pretend that you are unable to read particular words within your child’s phonic knowledge and ask them to read them to you.</a:t>
            </a:r>
          </a:p>
        </p:txBody>
      </p:sp>
      <p:grpSp>
        <p:nvGrpSpPr>
          <p:cNvPr id="56" name="Group 55"/>
          <p:cNvGrpSpPr/>
          <p:nvPr/>
        </p:nvGrpSpPr>
        <p:grpSpPr>
          <a:xfrm>
            <a:off x="4796589" y="3236023"/>
            <a:ext cx="5237630" cy="1536571"/>
            <a:chOff x="2168166" y="2337847"/>
            <a:chExt cx="5237630" cy="1536571"/>
          </a:xfrm>
        </p:grpSpPr>
        <p:sp>
          <p:nvSpPr>
            <p:cNvPr id="57" name="Rectangle 56"/>
            <p:cNvSpPr/>
            <p:nvPr/>
          </p:nvSpPr>
          <p:spPr>
            <a:xfrm>
              <a:off x="2168166" y="2337848"/>
              <a:ext cx="5237630" cy="1536570"/>
            </a:xfrm>
            <a:prstGeom prst="rect">
              <a:avLst/>
            </a:prstGeom>
            <a:solidFill>
              <a:srgbClr val="E02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p:cNvSpPr/>
            <p:nvPr/>
          </p:nvSpPr>
          <p:spPr>
            <a:xfrm>
              <a:off x="2168166" y="2337847"/>
              <a:ext cx="5237630" cy="24509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9" name="Content Placeholder 6"/>
          <p:cNvSpPr txBox="1">
            <a:spLocks/>
          </p:cNvSpPr>
          <p:nvPr/>
        </p:nvSpPr>
        <p:spPr>
          <a:xfrm>
            <a:off x="4788303" y="3358571"/>
            <a:ext cx="5245917" cy="1567479"/>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spc="-30" dirty="0">
                <a:solidFill>
                  <a:schemeClr val="bg1"/>
                </a:solidFill>
                <a:latin typeface="Tuffy" panose="020B0603060100000000" pitchFamily="34" charset="0"/>
                <a:ea typeface="Tuffy" panose="020B0603060100000000" pitchFamily="34" charset="0"/>
              </a:rPr>
              <a:t>Encourage your child to segment (break up) words into their sound parts and blend</a:t>
            </a:r>
            <a:br>
              <a:rPr lang="en-GB" sz="2000" spc="-30" dirty="0">
                <a:solidFill>
                  <a:schemeClr val="bg1"/>
                </a:solidFill>
                <a:latin typeface="Tuffy" panose="020B0603060100000000" pitchFamily="34" charset="0"/>
                <a:ea typeface="Tuffy" panose="020B0603060100000000" pitchFamily="34" charset="0"/>
              </a:rPr>
            </a:br>
            <a:r>
              <a:rPr lang="en-GB" sz="2000" spc="-30" dirty="0">
                <a:solidFill>
                  <a:schemeClr val="bg1"/>
                </a:solidFill>
                <a:latin typeface="Tuffy" panose="020B0603060100000000" pitchFamily="34" charset="0"/>
                <a:ea typeface="Tuffy" panose="020B0603060100000000" pitchFamily="34" charset="0"/>
              </a:rPr>
              <a:t>them (push them back together) to </a:t>
            </a:r>
            <a:br>
              <a:rPr lang="en-GB" sz="2000" spc="-30" dirty="0">
                <a:solidFill>
                  <a:schemeClr val="bg1"/>
                </a:solidFill>
                <a:latin typeface="Tuffy" panose="020B0603060100000000" pitchFamily="34" charset="0"/>
                <a:ea typeface="Tuffy" panose="020B0603060100000000" pitchFamily="34" charset="0"/>
              </a:rPr>
            </a:br>
            <a:r>
              <a:rPr lang="en-GB" sz="2000" spc="-30" dirty="0">
                <a:solidFill>
                  <a:schemeClr val="bg1"/>
                </a:solidFill>
                <a:latin typeface="Tuffy" panose="020B0603060100000000" pitchFamily="34" charset="0"/>
                <a:ea typeface="Tuffy" panose="020B0603060100000000" pitchFamily="34" charset="0"/>
              </a:rPr>
              <a:t>read the whole word.</a:t>
            </a:r>
          </a:p>
        </p:txBody>
      </p:sp>
      <p:grpSp>
        <p:nvGrpSpPr>
          <p:cNvPr id="60" name="Group 59"/>
          <p:cNvGrpSpPr/>
          <p:nvPr/>
        </p:nvGrpSpPr>
        <p:grpSpPr>
          <a:xfrm>
            <a:off x="4796589" y="4895141"/>
            <a:ext cx="5237630" cy="1194575"/>
            <a:chOff x="2168166" y="2337847"/>
            <a:chExt cx="5237630" cy="1194575"/>
          </a:xfrm>
        </p:grpSpPr>
        <p:sp>
          <p:nvSpPr>
            <p:cNvPr id="61" name="Rectangle 60"/>
            <p:cNvSpPr/>
            <p:nvPr/>
          </p:nvSpPr>
          <p:spPr>
            <a:xfrm>
              <a:off x="2168166" y="2337848"/>
              <a:ext cx="5237630" cy="1194574"/>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p:cNvSpPr/>
            <p:nvPr/>
          </p:nvSpPr>
          <p:spPr>
            <a:xfrm>
              <a:off x="2168166" y="2337847"/>
              <a:ext cx="5237630" cy="24509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3" name="Content Placeholder 6"/>
          <p:cNvSpPr txBox="1">
            <a:spLocks/>
          </p:cNvSpPr>
          <p:nvPr/>
        </p:nvSpPr>
        <p:spPr>
          <a:xfrm>
            <a:off x="4788303" y="5078964"/>
            <a:ext cx="5144407" cy="1072027"/>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spc="-30" dirty="0">
                <a:solidFill>
                  <a:schemeClr val="bg1"/>
                </a:solidFill>
                <a:latin typeface="Tuffy" panose="020B0603060100000000" pitchFamily="34" charset="0"/>
                <a:ea typeface="Tuffy" panose="020B0603060100000000" pitchFamily="34" charset="0"/>
              </a:rPr>
              <a:t>Play with magnetic letters on the fridge.</a:t>
            </a:r>
            <a:br>
              <a:rPr lang="en-GB" sz="2000" spc="-30" dirty="0">
                <a:solidFill>
                  <a:schemeClr val="bg1"/>
                </a:solidFill>
                <a:latin typeface="Tuffy" panose="020B0603060100000000" pitchFamily="34" charset="0"/>
                <a:ea typeface="Tuffy" panose="020B0603060100000000" pitchFamily="34" charset="0"/>
              </a:rPr>
            </a:br>
            <a:r>
              <a:rPr lang="en-GB" sz="2000" spc="-30" dirty="0">
                <a:solidFill>
                  <a:schemeClr val="bg1"/>
                </a:solidFill>
                <a:latin typeface="Tuffy" panose="020B0603060100000000" pitchFamily="34" charset="0"/>
                <a:ea typeface="Tuffy" panose="020B0603060100000000" pitchFamily="34" charset="0"/>
              </a:rPr>
              <a:t>Can they spell ‘pan’?</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03557">
            <a:off x="9255490" y="5230834"/>
            <a:ext cx="271868" cy="43038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68040">
            <a:off x="9631173" y="5502666"/>
            <a:ext cx="239559" cy="451223"/>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b="51162"/>
          <a:stretch/>
        </p:blipFill>
        <p:spPr>
          <a:xfrm>
            <a:off x="8772750" y="1272259"/>
            <a:ext cx="1210715" cy="1866869"/>
          </a:xfrm>
          <a:prstGeom prst="rect">
            <a:avLst/>
          </a:prstGeom>
        </p:spPr>
      </p:pic>
    </p:spTree>
    <p:extLst>
      <p:ext uri="{BB962C8B-B14F-4D97-AF65-F5344CB8AC3E}">
        <p14:creationId xmlns:p14="http://schemas.microsoft.com/office/powerpoint/2010/main" val="14048157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
                                        <p:tgtEl>
                                          <p:spTgt spid="16"/>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300"/>
                                        <p:tgtEl>
                                          <p:spTgt spid="44"/>
                                        </p:tgtEl>
                                      </p:cBhvr>
                                    </p:animEffect>
                                  </p:childTnLst>
                                </p:cTn>
                              </p:par>
                            </p:childTnLst>
                          </p:cTn>
                        </p:par>
                        <p:par>
                          <p:cTn id="12" fill="hold">
                            <p:stCondLst>
                              <p:cond delay="6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300"/>
                                        <p:tgtEl>
                                          <p:spTgt spid="50"/>
                                        </p:tgtEl>
                                      </p:cBhvr>
                                    </p:animEffect>
                                  </p:childTnLst>
                                </p:cTn>
                              </p:par>
                            </p:childTnLst>
                          </p:cTn>
                        </p:par>
                        <p:par>
                          <p:cTn id="21" fill="hold">
                            <p:stCondLst>
                              <p:cond delay="300"/>
                            </p:stCondLst>
                            <p:childTnLst>
                              <p:par>
                                <p:cTn id="22" presetID="10" presetClass="entr" presetSubtype="0"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300"/>
                                        <p:tgtEl>
                                          <p:spTgt spid="55"/>
                                        </p:tgtEl>
                                      </p:cBhvr>
                                    </p:animEffect>
                                  </p:childTnLst>
                                </p:cTn>
                              </p:par>
                            </p:childTnLst>
                          </p:cTn>
                        </p:par>
                        <p:par>
                          <p:cTn id="25" fill="hold">
                            <p:stCondLst>
                              <p:cond delay="6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300"/>
                                        <p:tgtEl>
                                          <p:spTgt spid="56"/>
                                        </p:tgtEl>
                                      </p:cBhvr>
                                    </p:animEffect>
                                  </p:childTnLst>
                                </p:cTn>
                              </p:par>
                            </p:childTnLst>
                          </p:cTn>
                        </p:par>
                        <p:par>
                          <p:cTn id="34" fill="hold">
                            <p:stCondLst>
                              <p:cond delay="300"/>
                            </p:stCondLst>
                            <p:childTnLst>
                              <p:par>
                                <p:cTn id="35" presetID="10" presetClass="entr" presetSubtype="0"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3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300"/>
                                        <p:tgtEl>
                                          <p:spTgt spid="60"/>
                                        </p:tgtEl>
                                      </p:cBhvr>
                                    </p:animEffect>
                                  </p:childTnLst>
                                </p:cTn>
                              </p:par>
                            </p:childTnLst>
                          </p:cTn>
                        </p:par>
                        <p:par>
                          <p:cTn id="43" fill="hold">
                            <p:stCondLst>
                              <p:cond delay="300"/>
                            </p:stCondLst>
                            <p:childTnLst>
                              <p:par>
                                <p:cTn id="44" presetID="10" presetClass="entr" presetSubtype="0"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300"/>
                                        <p:tgtEl>
                                          <p:spTgt spid="63"/>
                                        </p:tgtEl>
                                      </p:cBhvr>
                                    </p:animEffect>
                                  </p:childTnLst>
                                </p:cTn>
                              </p:par>
                            </p:childTnLst>
                          </p:cTn>
                        </p:par>
                        <p:par>
                          <p:cTn id="47" fill="hold">
                            <p:stCondLst>
                              <p:cond delay="600"/>
                            </p:stCondLst>
                            <p:childTnLst>
                              <p:par>
                                <p:cTn id="48" presetID="10" presetClass="entr" presetSubtype="0"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par>
                          <p:cTn id="51" fill="hold">
                            <p:stCondLst>
                              <p:cond delay="1100"/>
                            </p:stCondLst>
                            <p:childTnLst>
                              <p:par>
                                <p:cTn id="52" presetID="10" presetClass="entr" presetSubtype="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5" grpId="0"/>
      <p:bldP spid="59" grpId="0"/>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81199" y="478895"/>
            <a:ext cx="8220075" cy="994306"/>
          </a:xfrm>
        </p:spPr>
        <p:txBody>
          <a:bodyPr/>
          <a:lstStyle/>
          <a:p>
            <a:r>
              <a:rPr lang="en-GB" dirty="0">
                <a:solidFill>
                  <a:srgbClr val="18A0DB"/>
                </a:solidFill>
                <a:latin typeface="Tuffy" panose="020B0603060100000000" pitchFamily="34" charset="0"/>
                <a:ea typeface="Tuffy" panose="020B0603060100000000" pitchFamily="34" charset="0"/>
              </a:rPr>
              <a:t>The Phonics Screening Check</a:t>
            </a:r>
          </a:p>
        </p:txBody>
      </p:sp>
      <p:sp>
        <p:nvSpPr>
          <p:cNvPr id="11" name="Content Placeholder 6"/>
          <p:cNvSpPr txBox="1">
            <a:spLocks/>
          </p:cNvSpPr>
          <p:nvPr/>
        </p:nvSpPr>
        <p:spPr>
          <a:xfrm>
            <a:off x="2335845" y="1234478"/>
            <a:ext cx="7464889" cy="1141077"/>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defRPr/>
            </a:pPr>
            <a:r>
              <a:rPr lang="en-GB" altLang="en-US" sz="2000" dirty="0">
                <a:latin typeface="Tuffy" panose="020B0603060100000000" pitchFamily="34" charset="0"/>
                <a:ea typeface="Tuffy" panose="020B0603060100000000" pitchFamily="34" charset="0"/>
              </a:rPr>
              <a:t>In June, year 1 children are expected to complete</a:t>
            </a:r>
            <a:br>
              <a:rPr lang="en-GB" altLang="en-US" sz="2000" dirty="0">
                <a:latin typeface="Tuffy" panose="020B0603060100000000" pitchFamily="34" charset="0"/>
                <a:ea typeface="Tuffy" panose="020B0603060100000000" pitchFamily="34" charset="0"/>
              </a:rPr>
            </a:br>
            <a:r>
              <a:rPr lang="en-GB" altLang="en-US" sz="2000" dirty="0">
                <a:latin typeface="Tuffy" panose="020B0603060100000000" pitchFamily="34" charset="0"/>
                <a:ea typeface="Tuffy" panose="020B0603060100000000" pitchFamily="34" charset="0"/>
              </a:rPr>
              <a:t>the phonics screening check.</a:t>
            </a:r>
          </a:p>
        </p:txBody>
      </p:sp>
      <p:sp>
        <p:nvSpPr>
          <p:cNvPr id="6" name="Rectangle 5"/>
          <p:cNvSpPr/>
          <p:nvPr/>
        </p:nvSpPr>
        <p:spPr>
          <a:xfrm>
            <a:off x="2335845" y="4138563"/>
            <a:ext cx="7464889" cy="1049106"/>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The aim of the check is to ensure that each child is making progress</a:t>
            </a:r>
            <a:br>
              <a:rPr lang="en-GB" dirty="0">
                <a:latin typeface="Tuffy" panose="020B0603060100000000" pitchFamily="34" charset="0"/>
                <a:ea typeface="Tuffy" panose="020B0603060100000000" pitchFamily="34" charset="0"/>
              </a:rPr>
            </a:br>
            <a:r>
              <a:rPr lang="en-GB" dirty="0">
                <a:latin typeface="Tuffy" panose="020B0603060100000000" pitchFamily="34" charset="0"/>
                <a:ea typeface="Tuffy" panose="020B0603060100000000" pitchFamily="34" charset="0"/>
              </a:rPr>
              <a:t>in phonics. Children are expected to read a mixture of real words and ‘nonsense’ words.</a:t>
            </a:r>
          </a:p>
        </p:txBody>
      </p:sp>
      <p:sp>
        <p:nvSpPr>
          <p:cNvPr id="14" name="Rectangle 13"/>
          <p:cNvSpPr/>
          <p:nvPr/>
        </p:nvSpPr>
        <p:spPr>
          <a:xfrm>
            <a:off x="2335843" y="5172691"/>
            <a:ext cx="7464890" cy="1049106"/>
          </a:xfrm>
          <a:prstGeom prst="rect">
            <a:avLst/>
          </a:prstGeom>
          <a:solidFill>
            <a:srgbClr val="006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rPr>
              <a:t>If a child has not reached the expected standard, schools must provide additional support to help the child to make progress in year 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7709" y="2194338"/>
            <a:ext cx="2327052" cy="1747643"/>
          </a:xfrm>
          <a:prstGeom prst="rect">
            <a:avLst/>
          </a:prstGeom>
        </p:spPr>
      </p:pic>
    </p:spTree>
    <p:extLst>
      <p:ext uri="{BB962C8B-B14F-4D97-AF65-F5344CB8AC3E}">
        <p14:creationId xmlns:p14="http://schemas.microsoft.com/office/powerpoint/2010/main" val="34538165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accel="30000" decel="7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accel="30000" decel="7000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199" y="478895"/>
            <a:ext cx="8220075" cy="994306"/>
          </a:xfrm>
        </p:spPr>
        <p:txBody>
          <a:bodyPr/>
          <a:lstStyle/>
          <a:p>
            <a:r>
              <a:rPr lang="en-GB" sz="2800" dirty="0">
                <a:solidFill>
                  <a:srgbClr val="18A0DB"/>
                </a:solidFill>
                <a:latin typeface="Tuffy" panose="020B0603060100000000" pitchFamily="34" charset="0"/>
                <a:ea typeface="Tuffy" panose="020B0603060100000000" pitchFamily="34" charset="0"/>
              </a:rPr>
              <a:t>Example of the Year 1 Phonics Check Materials</a:t>
            </a:r>
          </a:p>
        </p:txBody>
      </p:sp>
      <p:grpSp>
        <p:nvGrpSpPr>
          <p:cNvPr id="2" name="Group 1"/>
          <p:cNvGrpSpPr/>
          <p:nvPr/>
        </p:nvGrpSpPr>
        <p:grpSpPr>
          <a:xfrm>
            <a:off x="2507546" y="1305156"/>
            <a:ext cx="7167378" cy="4853552"/>
            <a:chOff x="1199722" y="1305156"/>
            <a:chExt cx="7167378" cy="4853552"/>
          </a:xfrm>
        </p:grpSpPr>
        <p:pic>
          <p:nvPicPr>
            <p:cNvPr id="30" name="Picture 29"/>
            <p:cNvPicPr>
              <a:picLocks noChangeAspect="1"/>
            </p:cNvPicPr>
            <p:nvPr/>
          </p:nvPicPr>
          <p:blipFill>
            <a:blip r:embed="rId3"/>
            <a:stretch>
              <a:fillRect/>
            </a:stretch>
          </p:blipFill>
          <p:spPr>
            <a:xfrm>
              <a:off x="1199722" y="1305156"/>
              <a:ext cx="3593980" cy="4853552"/>
            </a:xfrm>
            <a:prstGeom prst="rect">
              <a:avLst/>
            </a:prstGeom>
            <a:effectLst>
              <a:outerShdw blurRad="50800" dist="38100" dir="2700000" algn="tl" rotWithShape="0">
                <a:prstClr val="black">
                  <a:alpha val="13000"/>
                </a:prstClr>
              </a:outerShdw>
            </a:effectLst>
          </p:spPr>
        </p:pic>
        <p:pic>
          <p:nvPicPr>
            <p:cNvPr id="31" name="Picture 30"/>
            <p:cNvPicPr>
              <a:picLocks noChangeAspect="1"/>
            </p:cNvPicPr>
            <p:nvPr/>
          </p:nvPicPr>
          <p:blipFill>
            <a:blip r:embed="rId4"/>
            <a:stretch>
              <a:fillRect/>
            </a:stretch>
          </p:blipFill>
          <p:spPr>
            <a:xfrm>
              <a:off x="5036606" y="1305156"/>
              <a:ext cx="3330494" cy="4786043"/>
            </a:xfrm>
            <a:prstGeom prst="rect">
              <a:avLst/>
            </a:prstGeom>
            <a:effectLst>
              <a:outerShdw blurRad="50800" dist="38100" dir="2700000" algn="tl" rotWithShape="0">
                <a:prstClr val="black">
                  <a:alpha val="13000"/>
                </a:prstClr>
              </a:outerShdw>
            </a:effectLst>
          </p:spPr>
        </p:pic>
      </p:grpSp>
    </p:spTree>
    <p:extLst>
      <p:ext uri="{BB962C8B-B14F-4D97-AF65-F5344CB8AC3E}">
        <p14:creationId xmlns:p14="http://schemas.microsoft.com/office/powerpoint/2010/main" val="7321249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4004</Words>
  <Application>Microsoft Office PowerPoint</Application>
  <PresentationFormat>Widescreen</PresentationFormat>
  <Paragraphs>356</Paragraphs>
  <Slides>54</Slides>
  <Notes>37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4" baseType="lpstr">
      <vt:lpstr>Arial</vt:lpstr>
      <vt:lpstr>Calibri</vt:lpstr>
      <vt:lpstr>Calibri Light</vt:lpstr>
      <vt:lpstr>Mangal</vt:lpstr>
      <vt:lpstr>Tahoma</vt:lpstr>
      <vt:lpstr>Tuffy</vt:lpstr>
      <vt:lpstr>Twinkl</vt:lpstr>
      <vt:lpstr>Wingdings 2</vt:lpstr>
      <vt:lpstr>Office Theme</vt:lpstr>
      <vt:lpstr>Acrobat Document</vt:lpstr>
      <vt:lpstr>PowerPoint Presentation</vt:lpstr>
      <vt:lpstr>National Curriculum: Year 1</vt:lpstr>
      <vt:lpstr>How to Help</vt:lpstr>
      <vt:lpstr>Phonics</vt:lpstr>
      <vt:lpstr>Sound Mats</vt:lpstr>
      <vt:lpstr>Tips to Help</vt:lpstr>
      <vt:lpstr>Tips to Help</vt:lpstr>
      <vt:lpstr>The Phonics Screening Check</vt:lpstr>
      <vt:lpstr>Example of the Year 1 Phonics Check Materials</vt:lpstr>
      <vt:lpstr>Year 1 Common Exception Words</vt:lpstr>
      <vt:lpstr>Reading for Understanding</vt:lpstr>
      <vt:lpstr>Reading for Understanding</vt:lpstr>
      <vt:lpstr>Brilliant Book List Y1</vt:lpstr>
      <vt:lpstr>Helping Your Child at Home</vt:lpstr>
      <vt:lpstr>Reading Every Day</vt:lpstr>
      <vt:lpstr>Reading Every Day</vt:lpstr>
      <vt:lpstr>Reading Game Ideas</vt:lpstr>
      <vt:lpstr>Reading Game Ideas</vt:lpstr>
      <vt:lpstr>Reading Game Ideas</vt:lpstr>
      <vt:lpstr>Reading Game Ideas</vt:lpstr>
      <vt:lpstr>Reading Game Ideas</vt:lpstr>
      <vt:lpstr>National Curriculum: Year 2</vt:lpstr>
      <vt:lpstr>How to Help</vt:lpstr>
      <vt:lpstr>Year 2 Expectations</vt:lpstr>
      <vt:lpstr>Year 2 Expectations</vt:lpstr>
      <vt:lpstr>Year 2 Expectations</vt:lpstr>
      <vt:lpstr>Year 2 Common Exception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SATs Content Domain Coverage</vt:lpstr>
      <vt:lpstr>Vocabulary</vt:lpstr>
      <vt:lpstr>Retrieval</vt:lpstr>
      <vt:lpstr>Sequencing</vt:lpstr>
      <vt:lpstr>Inference</vt:lpstr>
      <vt:lpstr>Prediction</vt:lpstr>
      <vt:lpstr>Brilliant Book List Y2</vt:lpstr>
      <vt:lpstr>Helping Your Child at Home</vt:lpstr>
      <vt:lpstr>Helping Your Child at Home</vt:lpstr>
      <vt:lpstr>Reading Every Day</vt:lpstr>
      <vt:lpstr>Reading Game Ideas</vt:lpstr>
      <vt:lpstr>Reading Game Ideas</vt:lpstr>
      <vt:lpstr>Reading Game Ideas</vt:lpstr>
      <vt:lpstr>Stage by Stage Reading Descriptors </vt:lpstr>
      <vt:lpstr>PowerPoint Presentation</vt:lpstr>
      <vt:lpstr>PowerPoint Presentation</vt:lpstr>
      <vt:lpstr>PowerPoint Presentation</vt:lpstr>
      <vt:lpstr>Have you got any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beverley Craggs</dc:creator>
  <cp:lastModifiedBy>beverley Craggs</cp:lastModifiedBy>
  <cp:revision>3</cp:revision>
  <cp:lastPrinted>2020-12-15T07:26:28Z</cp:lastPrinted>
  <dcterms:created xsi:type="dcterms:W3CDTF">2020-12-14T08:05:05Z</dcterms:created>
  <dcterms:modified xsi:type="dcterms:W3CDTF">2020-12-15T08:17:34Z</dcterms:modified>
</cp:coreProperties>
</file>